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309" r:id="rId12"/>
    <p:sldId id="268" r:id="rId13"/>
    <p:sldId id="29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21" r:id="rId22"/>
    <p:sldId id="354" r:id="rId23"/>
    <p:sldId id="352" r:id="rId24"/>
    <p:sldId id="351" r:id="rId25"/>
    <p:sldId id="350" r:id="rId26"/>
    <p:sldId id="349" r:id="rId27"/>
    <p:sldId id="348" r:id="rId28"/>
    <p:sldId id="347" r:id="rId29"/>
    <p:sldId id="346" r:id="rId30"/>
    <p:sldId id="345" r:id="rId31"/>
    <p:sldId id="344" r:id="rId32"/>
    <p:sldId id="343" r:id="rId33"/>
    <p:sldId id="342" r:id="rId34"/>
    <p:sldId id="323" r:id="rId35"/>
    <p:sldId id="341" r:id="rId36"/>
    <p:sldId id="340" r:id="rId37"/>
    <p:sldId id="339" r:id="rId38"/>
    <p:sldId id="338" r:id="rId39"/>
    <p:sldId id="337" r:id="rId40"/>
    <p:sldId id="336" r:id="rId41"/>
    <p:sldId id="335" r:id="rId42"/>
    <p:sldId id="334" r:id="rId43"/>
    <p:sldId id="324" r:id="rId44"/>
    <p:sldId id="310" r:id="rId45"/>
    <p:sldId id="280" r:id="rId46"/>
    <p:sldId id="302" r:id="rId4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F3F"/>
    <a:srgbClr val="87939B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5"/>
  </p:normalViewPr>
  <p:slideViewPr>
    <p:cSldViewPr snapToGrid="0">
      <p:cViewPr varScale="1">
        <p:scale>
          <a:sx n="34" d="100"/>
          <a:sy n="34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.erasmusmc.nl\v\vcl13\MAGE\data\userdata\727010\Intervalkankers\ValSan_IVC\Data\B5_BE-totst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nl-N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23367"/>
          <c:y val="5.1740700000000001E-2"/>
          <c:w val="0.87163299999999999"/>
          <c:h val="0.86045300000000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rgbClr val="5E86B8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Lokaal</c:v>
                </c:pt>
                <c:pt idx="1">
                  <c:v>Invasief</c:v>
                </c:pt>
                <c:pt idx="2">
                  <c:v>Uitgezaaid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99</c:v>
                </c:pt>
                <c:pt idx="1">
                  <c:v>88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1-4CD4-9104-D94D9D95CD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rgbClr val="94B9DA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Lokaal</c:v>
                </c:pt>
                <c:pt idx="1">
                  <c:v>Invasief</c:v>
                </c:pt>
                <c:pt idx="2">
                  <c:v>Uitgezaaid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1B01-4CD4-9104-D94D9D95CD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rgbClr val="002C6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Lokaal</c:v>
                </c:pt>
                <c:pt idx="1">
                  <c:v>Invasief</c:v>
                </c:pt>
                <c:pt idx="2">
                  <c:v>Uitgezaaid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1B01-4CD4-9104-D94D9D95C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206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0"/>
        <c:lblAlgn val="ctr"/>
        <c:lblOffset val="100"/>
        <c:noMultiLvlLbl val="1"/>
      </c:catAx>
      <c:valAx>
        <c:axId val="2094734553"/>
        <c:scaling>
          <c:orientation val="minMax"/>
          <c:max val="100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3200" b="0" i="0" u="none" strike="noStrike">
                    <a:solidFill>
                      <a:srgbClr val="002060"/>
                    </a:solidFill>
                    <a:latin typeface="Arial"/>
                  </a:defRPr>
                </a:pPr>
                <a:r>
                  <a:rPr lang="nl-NL" sz="3200" b="0" i="0" u="none" strike="noStrike" dirty="0">
                    <a:solidFill>
                      <a:srgbClr val="002060"/>
                    </a:solidFill>
                    <a:latin typeface="Arial"/>
                  </a:rPr>
                  <a:t>%</a:t>
                </a:r>
                <a:r>
                  <a:rPr lang="nl-NL" sz="3200" b="0" i="0" u="none" strike="noStrike" baseline="0" dirty="0">
                    <a:solidFill>
                      <a:srgbClr val="002060"/>
                    </a:solidFill>
                    <a:latin typeface="Arial"/>
                  </a:rPr>
                  <a:t> i</a:t>
                </a:r>
                <a:r>
                  <a:rPr lang="nl-NL" sz="3200" b="0" i="0" u="none" strike="noStrike" dirty="0">
                    <a:solidFill>
                      <a:srgbClr val="002060"/>
                    </a:solidFill>
                    <a:latin typeface="Arial"/>
                  </a:rPr>
                  <a:t>n leven 5 jaar na diagnose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3200" b="1" i="0" u="none" strike="noStrike">
                <a:solidFill>
                  <a:srgbClr val="192F3F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Sheet1!$G$59</c:f>
              <c:strCache>
                <c:ptCount val="1"/>
                <c:pt idx="0">
                  <c:v>55-74</c:v>
                </c:pt>
              </c:strCache>
            </c:strRef>
          </c:tx>
          <c:spPr>
            <a:ln w="28575">
              <a:solidFill>
                <a:srgbClr val="192F3F"/>
              </a:solidFill>
            </a:ln>
          </c:spPr>
          <c:marker>
            <c:symbol val="none"/>
          </c:marker>
          <c:xVal>
            <c:numRef>
              <c:f>Sheet1!$E$60:$E$95</c:f>
              <c:numCache>
                <c:formatCode>General</c:formatCode>
                <c:ptCount val="36"/>
                <c:pt idx="0">
                  <c:v>-15</c:v>
                </c:pt>
                <c:pt idx="1">
                  <c:v>-14</c:v>
                </c:pt>
                <c:pt idx="2">
                  <c:v>-13</c:v>
                </c:pt>
                <c:pt idx="3">
                  <c:v>-12</c:v>
                </c:pt>
                <c:pt idx="4">
                  <c:v>-11</c:v>
                </c:pt>
                <c:pt idx="5">
                  <c:v>-10</c:v>
                </c:pt>
                <c:pt idx="6">
                  <c:v>-9</c:v>
                </c:pt>
                <c:pt idx="7">
                  <c:v>-8</c:v>
                </c:pt>
                <c:pt idx="8">
                  <c:v>-7</c:v>
                </c:pt>
                <c:pt idx="9">
                  <c:v>-6</c:v>
                </c:pt>
                <c:pt idx="10">
                  <c:v>-5</c:v>
                </c:pt>
                <c:pt idx="11">
                  <c:v>-4</c:v>
                </c:pt>
                <c:pt idx="12">
                  <c:v>-3</c:v>
                </c:pt>
                <c:pt idx="13">
                  <c:v>-2</c:v>
                </c:pt>
                <c:pt idx="14">
                  <c:v>-1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</c:numCache>
            </c:numRef>
          </c:xVal>
          <c:yVal>
            <c:numRef>
              <c:f>Sheet1!$G$60:$G$95</c:f>
              <c:numCache>
                <c:formatCode>General</c:formatCode>
                <c:ptCount val="36"/>
                <c:pt idx="0">
                  <c:v>108.59</c:v>
                </c:pt>
                <c:pt idx="1">
                  <c:v>107.09</c:v>
                </c:pt>
                <c:pt idx="2">
                  <c:v>94.65</c:v>
                </c:pt>
                <c:pt idx="3">
                  <c:v>102.49</c:v>
                </c:pt>
                <c:pt idx="4">
                  <c:v>98.53</c:v>
                </c:pt>
                <c:pt idx="5">
                  <c:v>101.96</c:v>
                </c:pt>
                <c:pt idx="6">
                  <c:v>103.36</c:v>
                </c:pt>
                <c:pt idx="7">
                  <c:v>104.87</c:v>
                </c:pt>
                <c:pt idx="8">
                  <c:v>107.45</c:v>
                </c:pt>
                <c:pt idx="9">
                  <c:v>99.65</c:v>
                </c:pt>
                <c:pt idx="10">
                  <c:v>104.06</c:v>
                </c:pt>
                <c:pt idx="11">
                  <c:v>107.49</c:v>
                </c:pt>
                <c:pt idx="12">
                  <c:v>106.14</c:v>
                </c:pt>
                <c:pt idx="13">
                  <c:v>100.48</c:v>
                </c:pt>
                <c:pt idx="14">
                  <c:v>105.76</c:v>
                </c:pt>
                <c:pt idx="15">
                  <c:v>107.39</c:v>
                </c:pt>
                <c:pt idx="16">
                  <c:v>104.26</c:v>
                </c:pt>
                <c:pt idx="17">
                  <c:v>100.37</c:v>
                </c:pt>
                <c:pt idx="18">
                  <c:v>99.11</c:v>
                </c:pt>
                <c:pt idx="19">
                  <c:v>96.81</c:v>
                </c:pt>
                <c:pt idx="20">
                  <c:v>96.04</c:v>
                </c:pt>
                <c:pt idx="21">
                  <c:v>95.61</c:v>
                </c:pt>
                <c:pt idx="22">
                  <c:v>90.11</c:v>
                </c:pt>
                <c:pt idx="23">
                  <c:v>89.25</c:v>
                </c:pt>
                <c:pt idx="24">
                  <c:v>84.51</c:v>
                </c:pt>
                <c:pt idx="25">
                  <c:v>77.87</c:v>
                </c:pt>
                <c:pt idx="26">
                  <c:v>81.99</c:v>
                </c:pt>
                <c:pt idx="27">
                  <c:v>78.52</c:v>
                </c:pt>
                <c:pt idx="28">
                  <c:v>76.48</c:v>
                </c:pt>
                <c:pt idx="29">
                  <c:v>79.599999999999994</c:v>
                </c:pt>
                <c:pt idx="30">
                  <c:v>71.599999999999994</c:v>
                </c:pt>
                <c:pt idx="31">
                  <c:v>75.930000000000007</c:v>
                </c:pt>
                <c:pt idx="32">
                  <c:v>79.75</c:v>
                </c:pt>
                <c:pt idx="33">
                  <c:v>75.34</c:v>
                </c:pt>
                <c:pt idx="34">
                  <c:v>72.650000000000006</c:v>
                </c:pt>
                <c:pt idx="35">
                  <c:v>74.599999999999994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A9-4E44-A522-34ED03F45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67456"/>
        <c:axId val="119779328"/>
      </c:scatterChart>
      <c:valAx>
        <c:axId val="11526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192F3F"/>
                    </a:solidFill>
                  </a:defRPr>
                </a:pPr>
                <a:r>
                  <a:rPr lang="en-US" dirty="0" err="1">
                    <a:solidFill>
                      <a:srgbClr val="192F3F"/>
                    </a:solidFill>
                  </a:rPr>
                  <a:t>Jaar</a:t>
                </a:r>
                <a:r>
                  <a:rPr lang="en-US" baseline="0" dirty="0">
                    <a:solidFill>
                      <a:srgbClr val="192F3F"/>
                    </a:solidFill>
                  </a:rPr>
                  <a:t> </a:t>
                </a:r>
                <a:r>
                  <a:rPr lang="en-US" baseline="0" dirty="0" err="1">
                    <a:solidFill>
                      <a:srgbClr val="192F3F"/>
                    </a:solidFill>
                  </a:rPr>
                  <a:t>sinds</a:t>
                </a:r>
                <a:r>
                  <a:rPr lang="en-US" baseline="0" dirty="0">
                    <a:solidFill>
                      <a:srgbClr val="192F3F"/>
                    </a:solidFill>
                  </a:rPr>
                  <a:t> </a:t>
                </a:r>
                <a:r>
                  <a:rPr lang="en-US" baseline="0" dirty="0" err="1">
                    <a:solidFill>
                      <a:srgbClr val="192F3F"/>
                    </a:solidFill>
                  </a:rPr>
                  <a:t>introductie</a:t>
                </a:r>
                <a:r>
                  <a:rPr lang="en-US" baseline="0" dirty="0">
                    <a:solidFill>
                      <a:srgbClr val="192F3F"/>
                    </a:solidFill>
                  </a:rPr>
                  <a:t> van screening</a:t>
                </a:r>
                <a:endParaRPr lang="en-US" dirty="0">
                  <a:solidFill>
                    <a:srgbClr val="192F3F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779328"/>
        <c:crosses val="autoZero"/>
        <c:crossBetween val="midCat"/>
      </c:valAx>
      <c:valAx>
        <c:axId val="119779328"/>
        <c:scaling>
          <c:orientation val="minMax"/>
        </c:scaling>
        <c:delete val="0"/>
        <c:axPos val="l"/>
        <c:majorGridlines>
          <c:spPr>
            <a:ln w="6350"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192F3F"/>
                    </a:solidFill>
                  </a:defRPr>
                </a:pPr>
                <a:r>
                  <a:rPr lang="en-US" sz="3200" b="0" i="0" u="none" strike="noStrike" baseline="0" dirty="0" err="1">
                    <a:solidFill>
                      <a:srgbClr val="192F3F"/>
                    </a:solidFill>
                    <a:effectLst/>
                  </a:rPr>
                  <a:t>Borstkankersterfte</a:t>
                </a:r>
                <a:r>
                  <a:rPr lang="en-US" sz="3200" b="0" i="0" u="none" strike="noStrike" baseline="0" dirty="0">
                    <a:solidFill>
                      <a:srgbClr val="192F3F"/>
                    </a:solidFill>
                    <a:effectLst/>
                  </a:rPr>
                  <a:t> per 100.000  </a:t>
                </a:r>
                <a:r>
                  <a:rPr lang="en-US" sz="3200" b="0" i="0" u="none" strike="noStrike" baseline="0" dirty="0" err="1">
                    <a:solidFill>
                      <a:srgbClr val="192F3F"/>
                    </a:solidFill>
                    <a:effectLst/>
                  </a:rPr>
                  <a:t>vrouwen</a:t>
                </a:r>
                <a:endParaRPr lang="en-US" dirty="0">
                  <a:solidFill>
                    <a:srgbClr val="192F3F"/>
                  </a:solidFill>
                </a:endParaRPr>
              </a:p>
            </c:rich>
          </c:tx>
          <c:layout>
            <c:manualLayout>
              <c:xMode val="edge"/>
              <c:yMode val="edge"/>
              <c:x val="7.7422675106788115E-3"/>
              <c:y val="0.161148400906586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267456"/>
        <c:crosses val="autoZero"/>
        <c:crossBetween val="midCat"/>
        <c:majorUnit val="5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3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nl-N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9911399999999999E-2"/>
          <c:y val="4.9760199999999997E-2"/>
          <c:w val="0.92508900000000005"/>
          <c:h val="0.865342999999999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ln w="28575" cap="rnd">
              <a:solidFill>
                <a:srgbClr val="192F3F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8.8746050000000007</c:v>
                </c:pt>
                <c:pt idx="1">
                  <c:v>9.3756489999999992</c:v>
                </c:pt>
                <c:pt idx="2">
                  <c:v>10.76764</c:v>
                </c:pt>
                <c:pt idx="3">
                  <c:v>12.359500000000001</c:v>
                </c:pt>
                <c:pt idx="4">
                  <c:v>12.535774</c:v>
                </c:pt>
                <c:pt idx="5">
                  <c:v>13.282989000000001</c:v>
                </c:pt>
                <c:pt idx="6">
                  <c:v>14.015536000000001</c:v>
                </c:pt>
                <c:pt idx="7">
                  <c:v>15.134627999999999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34-4FF4-9779-7B929BD60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192F3F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6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12700" cap="flat">
            <a:solidFill>
              <a:schemeClr val="tx1">
                <a:lumMod val="20000"/>
                <a:lumOff val="80000"/>
              </a:schemeClr>
            </a:solidFill>
            <a:prstDash val="solid"/>
            <a:round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192F3F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  <c:majorUnit val="4"/>
        <c:minorUnit val="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46158535250703E-2"/>
          <c:y val="8.6556580427446558E-2"/>
          <c:w val="0.81912869011025369"/>
          <c:h val="0.78760824896887893"/>
        </c:manualLayout>
      </c:layout>
      <c:lineChart>
        <c:grouping val="standard"/>
        <c:varyColors val="0"/>
        <c:ser>
          <c:idx val="0"/>
          <c:order val="0"/>
          <c:tx>
            <c:strRef>
              <c:f>'All-tot_st_4974'!$AH$2</c:f>
              <c:strCache>
                <c:ptCount val="1"/>
                <c:pt idx="0">
                  <c:v>st ICR/1000</c:v>
                </c:pt>
              </c:strCache>
            </c:strRef>
          </c:tx>
          <c:spPr>
            <a:ln>
              <a:solidFill>
                <a:srgbClr val="192F3F"/>
              </a:solidFill>
            </a:ln>
          </c:spPr>
          <c:marker>
            <c:symbol val="none"/>
          </c:marker>
          <c:cat>
            <c:numRef>
              <c:f>'All-tot_st_4974'!$AY$17:$AY$24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'All-tot_st_4974'!$AH$17:$AH$24</c:f>
              <c:numCache>
                <c:formatCode>#,##0.000</c:formatCode>
                <c:ptCount val="8"/>
                <c:pt idx="0">
                  <c:v>2.1552502470818258</c:v>
                </c:pt>
                <c:pt idx="1">
                  <c:v>2.1403528651457351</c:v>
                </c:pt>
                <c:pt idx="2">
                  <c:v>2.2391377741309104</c:v>
                </c:pt>
                <c:pt idx="3">
                  <c:v>2.1643301295203656</c:v>
                </c:pt>
                <c:pt idx="4">
                  <c:v>2.2696859042541027</c:v>
                </c:pt>
                <c:pt idx="5">
                  <c:v>2.182530937382996</c:v>
                </c:pt>
                <c:pt idx="6">
                  <c:v>2.3063269221883709</c:v>
                </c:pt>
                <c:pt idx="7">
                  <c:v>2.1269984247376748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86-4AA1-A7A3-B631F3214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491584"/>
        <c:axId val="203505664"/>
      </c:lineChart>
      <c:catAx>
        <c:axId val="2034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tx1">
                <a:lumMod val="20000"/>
                <a:lumOff val="8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20350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505664"/>
        <c:scaling>
          <c:orientation val="minMax"/>
          <c:max val="8"/>
          <c:min val="0"/>
        </c:scaling>
        <c:delete val="0"/>
        <c:axPos val="l"/>
        <c:majorGridlines>
          <c:spPr>
            <a:ln w="3175">
              <a:noFill/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>
                <a:lumMod val="20000"/>
                <a:lumOff val="8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203491584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07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Moet ik hier nog de aantallen van</a:t>
            </a:r>
            <a:r>
              <a:rPr lang="nl-NL" b="1" baseline="0" dirty="0"/>
              <a:t> huidige screening noemen, dus de uitgangssituatie?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0481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Moet ik hier nog de aantallen van</a:t>
            </a:r>
            <a:r>
              <a:rPr lang="nl-NL" b="1" baseline="0" dirty="0"/>
              <a:t> huidige screening noemen, dus de uitgangssituatie?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3060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Moet ik hier nog de aantallen van</a:t>
            </a:r>
            <a:r>
              <a:rPr lang="nl-NL" b="1" baseline="0" dirty="0"/>
              <a:t> huidige screening noemen, dus de uitgangssituatie?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005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Moet ik hier nog de aantallen van</a:t>
            </a:r>
            <a:r>
              <a:rPr lang="nl-NL" b="1" baseline="0" dirty="0"/>
              <a:t> huidige screening noemen, dus de uitgangssituatie?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130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8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4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Moet ik hier nog de aantallen van</a:t>
            </a:r>
            <a:r>
              <a:rPr lang="nl-NL" b="1" baseline="0" dirty="0"/>
              <a:t> huidige screening noemen, dus de uitgangssituatie?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05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Moet ik hier nog de aantallen van</a:t>
            </a:r>
            <a:r>
              <a:rPr lang="nl-NL" b="1" baseline="0" dirty="0"/>
              <a:t> huidige screening noemen, dus de uitgangssituatie?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813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Moet ik hier nog de aantallen van</a:t>
            </a:r>
            <a:r>
              <a:rPr lang="nl-NL" b="1" baseline="0" dirty="0"/>
              <a:t> huidige screening noemen, dus de uitgangssituatie?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27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Moet ik hier nog de aantallen van</a:t>
            </a:r>
            <a:r>
              <a:rPr lang="nl-NL" b="1" baseline="0" dirty="0"/>
              <a:t> huidige screening noemen, dus de uitgangssituatie?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417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Moet ik hier nog de aantallen van</a:t>
            </a:r>
            <a:r>
              <a:rPr lang="nl-NL" b="1" baseline="0" dirty="0"/>
              <a:t> huidige screening noemen, dus de uitgangssituatie?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900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Feitinformatie</a:t>
            </a:r>
          </a:p>
        </p:txBody>
      </p:sp>
      <p:sp>
        <p:nvSpPr>
          <p:cNvPr id="10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Toekenning</a:t>
            </a:r>
          </a:p>
        </p:txBody>
      </p:sp>
      <p:sp>
        <p:nvSpPr>
          <p:cNvPr id="116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740627569_2880x1920.jpg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996267730_2880x1920.jpg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Naam presentatie</a:t>
            </a:r>
          </a:p>
        </p:txBody>
      </p:sp>
      <p:sp>
        <p:nvSpPr>
          <p:cNvPr id="23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en datum</a:t>
            </a:r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Naam dia</a:t>
            </a:r>
          </a:p>
        </p:txBody>
      </p:sp>
      <p:sp>
        <p:nvSpPr>
          <p:cNvPr id="3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oom_bw_4x4.jpg" descr="Boom_bw_4x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47215" y="9890706"/>
            <a:ext cx="3825294" cy="382529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6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7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8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8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Titel agenda</a:t>
            </a:r>
          </a:p>
        </p:txBody>
      </p:sp>
      <p:sp>
        <p:nvSpPr>
          <p:cNvPr id="89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agenda</a:t>
            </a:r>
          </a:p>
        </p:txBody>
      </p:sp>
      <p:sp>
        <p:nvSpPr>
          <p:cNvPr id="90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Naam dia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g_valletje.jpg" descr="Bg_valletj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4206" y="-1511243"/>
            <a:ext cx="24812412" cy="1673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oom_Kleur_4x3.jpg" descr="Boom_Kleur_4x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02317" y="107554"/>
            <a:ext cx="16023339" cy="12017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Het kwantificeren en verbeteren van…"/>
          <p:cNvSpPr txBox="1"/>
          <p:nvPr/>
        </p:nvSpPr>
        <p:spPr>
          <a:xfrm>
            <a:off x="2464978" y="6454529"/>
            <a:ext cx="19454045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>
                <a:solidFill>
                  <a:srgbClr val="FFF4D8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rPr dirty="0"/>
              <a:t>Het </a:t>
            </a:r>
            <a:r>
              <a:rPr dirty="0" err="1"/>
              <a:t>kwantificeren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verbeteren</a:t>
            </a:r>
            <a:r>
              <a:rPr dirty="0"/>
              <a:t> van</a:t>
            </a:r>
          </a:p>
          <a:p>
            <a:pPr>
              <a:defRPr sz="8400">
                <a:solidFill>
                  <a:srgbClr val="FFF4D8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rPr dirty="0"/>
              <a:t>de </a:t>
            </a:r>
            <a:r>
              <a:rPr dirty="0" err="1"/>
              <a:t>uitkomsten</a:t>
            </a:r>
            <a:r>
              <a:rPr dirty="0"/>
              <a:t> van </a:t>
            </a:r>
            <a:r>
              <a:rPr dirty="0" err="1"/>
              <a:t>borstkanke</a:t>
            </a:r>
            <a:r>
              <a:rPr lang="nl-NL" dirty="0"/>
              <a:t>r</a:t>
            </a:r>
            <a:r>
              <a:rPr dirty="0"/>
              <a:t>screening</a:t>
            </a:r>
          </a:p>
        </p:txBody>
      </p:sp>
      <p:sp>
        <p:nvSpPr>
          <p:cNvPr id="154" name="Evaluatie op lange termijn model voorspellingen"/>
          <p:cNvSpPr txBox="1"/>
          <p:nvPr/>
        </p:nvSpPr>
        <p:spPr>
          <a:xfrm>
            <a:off x="5597246" y="9460658"/>
            <a:ext cx="1318950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EDAC69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rPr dirty="0" err="1"/>
              <a:t>Evaluatie</a:t>
            </a:r>
            <a:r>
              <a:rPr dirty="0"/>
              <a:t> </a:t>
            </a:r>
            <a:r>
              <a:rPr lang="nl-NL" dirty="0"/>
              <a:t>en</a:t>
            </a:r>
            <a:r>
              <a:rPr dirty="0"/>
              <a:t> </a:t>
            </a:r>
            <a:r>
              <a:rPr dirty="0" err="1"/>
              <a:t>lange</a:t>
            </a:r>
            <a:r>
              <a:rPr dirty="0"/>
              <a:t> </a:t>
            </a:r>
            <a:r>
              <a:rPr dirty="0" err="1"/>
              <a:t>termijn</a:t>
            </a:r>
            <a:r>
              <a:rPr dirty="0"/>
              <a:t> model </a:t>
            </a:r>
            <a:r>
              <a:rPr dirty="0" err="1"/>
              <a:t>voorspellingen</a:t>
            </a:r>
            <a:endParaRPr dirty="0"/>
          </a:p>
        </p:txBody>
      </p:sp>
      <p:sp>
        <p:nvSpPr>
          <p:cNvPr id="155" name="Valérie Sankatsing"/>
          <p:cNvSpPr txBox="1"/>
          <p:nvPr/>
        </p:nvSpPr>
        <p:spPr>
          <a:xfrm>
            <a:off x="10360521" y="11775479"/>
            <a:ext cx="3662958" cy="833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EDAC69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Valérie Sankatsing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Onderzoeksvraag"/>
          <p:cNvSpPr txBox="1"/>
          <p:nvPr/>
        </p:nvSpPr>
        <p:spPr>
          <a:xfrm>
            <a:off x="1206301" y="1187485"/>
            <a:ext cx="9067503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Onderzoeksvraag</a:t>
            </a:r>
            <a:endParaRPr dirty="0"/>
          </a:p>
        </p:txBody>
      </p:sp>
      <p:sp>
        <p:nvSpPr>
          <p:cNvPr id="234" name="Hoe gedragen de voor- en nadelen van screening zich over de tijd?"/>
          <p:cNvSpPr txBox="1"/>
          <p:nvPr/>
        </p:nvSpPr>
        <p:spPr>
          <a:xfrm>
            <a:off x="1473200" y="3586150"/>
            <a:ext cx="17431599" cy="952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473200" y="3376454"/>
            <a:ext cx="20643850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400" b="0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Hoe gedragen</a:t>
            </a:r>
            <a:r>
              <a:rPr kumimoji="0" lang="nl-NL" sz="4400" b="0" i="0" u="none" strike="noStrike" cap="none" spc="0" normalizeH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de voor- en nadelen van screening, in de leeftijdsgroep uitgenodigd voor screening, zich over de tijd?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Voordeel - afname borstkankersterfte"/>
          <p:cNvSpPr txBox="1"/>
          <p:nvPr/>
        </p:nvSpPr>
        <p:spPr>
          <a:xfrm>
            <a:off x="1206301" y="1187485"/>
            <a:ext cx="18848108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Voordeel</a:t>
            </a:r>
            <a:r>
              <a:rPr lang="nl-NL" dirty="0"/>
              <a:t>:</a:t>
            </a:r>
            <a:r>
              <a:rPr dirty="0"/>
              <a:t> </a:t>
            </a:r>
            <a:r>
              <a:rPr dirty="0" err="1"/>
              <a:t>afname</a:t>
            </a:r>
            <a:r>
              <a:rPr dirty="0"/>
              <a:t> </a:t>
            </a:r>
            <a:r>
              <a:rPr dirty="0" err="1"/>
              <a:t>borstkankersterfte</a:t>
            </a:r>
            <a:endParaRPr dirty="0"/>
          </a:p>
        </p:txBody>
      </p:sp>
      <p:sp>
        <p:nvSpPr>
          <p:cNvPr id="2" name="Tekstvak 1"/>
          <p:cNvSpPr txBox="1"/>
          <p:nvPr/>
        </p:nvSpPr>
        <p:spPr>
          <a:xfrm>
            <a:off x="17222842" y="7351222"/>
            <a:ext cx="220027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-30%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1039716446"/>
              </p:ext>
            </p:extLst>
          </p:nvPr>
        </p:nvGraphicFramePr>
        <p:xfrm>
          <a:off x="3878317" y="3657600"/>
          <a:ext cx="15544800" cy="917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hoek 14"/>
          <p:cNvSpPr txBox="1"/>
          <p:nvPr/>
        </p:nvSpPr>
        <p:spPr>
          <a:xfrm>
            <a:off x="1049285" y="12534101"/>
            <a:ext cx="773865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2017.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3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adeel - fout-positieven"/>
          <p:cNvSpPr txBox="1"/>
          <p:nvPr/>
        </p:nvSpPr>
        <p:spPr>
          <a:xfrm>
            <a:off x="1206301" y="1187485"/>
            <a:ext cx="11955196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Nadeel</a:t>
            </a:r>
            <a:r>
              <a:rPr lang="nl-NL" dirty="0"/>
              <a:t>:</a:t>
            </a:r>
            <a:r>
              <a:rPr dirty="0"/>
              <a:t> </a:t>
            </a:r>
            <a:r>
              <a:rPr dirty="0" err="1"/>
              <a:t>fout-positieven</a:t>
            </a:r>
            <a:endParaRPr dirty="0"/>
          </a:p>
        </p:txBody>
      </p:sp>
      <p:sp>
        <p:nvSpPr>
          <p:cNvPr id="240" name="Fout-positieven per 1000 screens"/>
          <p:cNvSpPr txBox="1"/>
          <p:nvPr/>
        </p:nvSpPr>
        <p:spPr>
          <a:xfrm rot="16200000">
            <a:off x="1100529" y="7385880"/>
            <a:ext cx="6181179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914400">
              <a:lnSpc>
                <a:spcPct val="150000"/>
              </a:lnSpc>
              <a:spcBef>
                <a:spcPts val="500"/>
              </a:spcBef>
              <a:defRPr sz="3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/>
              <a:t>Fout-positieven</a:t>
            </a:r>
            <a:r>
              <a:rPr b="0" dirty="0"/>
              <a:t> per 1000 screens</a:t>
            </a:r>
          </a:p>
        </p:txBody>
      </p:sp>
      <p:graphicFrame>
        <p:nvGraphicFramePr>
          <p:cNvPr id="241" name="Tijdelijke aanduiding voor inhoud 7"/>
          <p:cNvGraphicFramePr/>
          <p:nvPr>
            <p:extLst>
              <p:ext uri="{D42A27DB-BD31-4B8C-83A1-F6EECF244321}">
                <p14:modId xmlns:p14="http://schemas.microsoft.com/office/powerpoint/2010/main" val="2578296052"/>
              </p:ext>
            </p:extLst>
          </p:nvPr>
        </p:nvGraphicFramePr>
        <p:xfrm>
          <a:off x="4566125" y="4054222"/>
          <a:ext cx="12920810" cy="793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16659225" y="4372781"/>
            <a:ext cx="21145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+70%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Rechthoek 14"/>
          <p:cNvSpPr txBox="1"/>
          <p:nvPr/>
        </p:nvSpPr>
        <p:spPr>
          <a:xfrm>
            <a:off x="1049285" y="12534101"/>
            <a:ext cx="556979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Bron:</a:t>
            </a:r>
            <a:r>
              <a:rPr dirty="0" smtClean="0"/>
              <a:t> </a:t>
            </a:r>
            <a:r>
              <a:rPr lang="nl-NL" dirty="0" smtClean="0"/>
              <a:t>Sankatsing et al. BMC Cancer, 2018.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adeel - fout-positieven"/>
          <p:cNvSpPr txBox="1"/>
          <p:nvPr/>
        </p:nvSpPr>
        <p:spPr>
          <a:xfrm>
            <a:off x="1206301" y="1187485"/>
            <a:ext cx="21541153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Nadeel</a:t>
            </a:r>
            <a:r>
              <a:rPr lang="nl-NL" dirty="0"/>
              <a:t>:</a:t>
            </a:r>
            <a:r>
              <a:rPr dirty="0"/>
              <a:t> </a:t>
            </a:r>
            <a:r>
              <a:rPr dirty="0" err="1"/>
              <a:t>fout</a:t>
            </a:r>
            <a:r>
              <a:rPr dirty="0"/>
              <a:t>-</a:t>
            </a:r>
            <a:r>
              <a:rPr lang="nl-NL" dirty="0"/>
              <a:t>negatieven (intervalkankers)</a:t>
            </a:r>
            <a:endParaRPr dirty="0"/>
          </a:p>
        </p:txBody>
      </p:sp>
      <p:sp>
        <p:nvSpPr>
          <p:cNvPr id="240" name="Fout-positieven per 1000 screens"/>
          <p:cNvSpPr txBox="1"/>
          <p:nvPr/>
        </p:nvSpPr>
        <p:spPr>
          <a:xfrm rot="16200000">
            <a:off x="905233" y="7634311"/>
            <a:ext cx="633987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914400">
              <a:lnSpc>
                <a:spcPct val="150000"/>
              </a:lnSpc>
              <a:spcBef>
                <a:spcPts val="500"/>
              </a:spcBef>
              <a:defRPr sz="3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/>
              <a:t>Fout</a:t>
            </a:r>
            <a:r>
              <a:rPr b="0" dirty="0"/>
              <a:t>-</a:t>
            </a:r>
            <a:r>
              <a:rPr lang="nl-NL" b="0" dirty="0"/>
              <a:t>negatieven</a:t>
            </a:r>
            <a:r>
              <a:rPr b="0" dirty="0"/>
              <a:t> per 1000 screens</a:t>
            </a: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040530"/>
              </p:ext>
            </p:extLst>
          </p:nvPr>
        </p:nvGraphicFramePr>
        <p:xfrm>
          <a:off x="4495800" y="4029690"/>
          <a:ext cx="14139041" cy="883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hoek 14"/>
          <p:cNvSpPr txBox="1"/>
          <p:nvPr/>
        </p:nvSpPr>
        <p:spPr>
          <a:xfrm>
            <a:off x="1049285" y="12534101"/>
            <a:ext cx="556979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Bron:</a:t>
            </a:r>
            <a:r>
              <a:rPr dirty="0" smtClean="0"/>
              <a:t> </a:t>
            </a:r>
            <a:r>
              <a:rPr lang="nl-NL" dirty="0" smtClean="0"/>
              <a:t>Sankatsing et al. BMC Cancer, 2018.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6468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Deel 3…"/>
          <p:cNvSpPr txBox="1"/>
          <p:nvPr/>
        </p:nvSpPr>
        <p:spPr>
          <a:xfrm>
            <a:off x="1840805" y="5079646"/>
            <a:ext cx="15835289" cy="355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Deel 3</a:t>
            </a:r>
          </a:p>
          <a:p>
            <a:pPr algn="l">
              <a:defRPr sz="9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Optimaliseren borstkankerscreening</a:t>
            </a:r>
          </a:p>
        </p:txBody>
      </p:sp>
      <p:pic>
        <p:nvPicPr>
          <p:cNvPr id="247" name="Boom_bw_4x4.jpg" descr="Boom_bw_4x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2528" y="3825666"/>
            <a:ext cx="9915735" cy="9915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den om te optimaliseren"/>
          <p:cNvSpPr txBox="1"/>
          <p:nvPr/>
        </p:nvSpPr>
        <p:spPr>
          <a:xfrm>
            <a:off x="1206301" y="1169937"/>
            <a:ext cx="2262638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8000" dirty="0"/>
              <a:t>Is het nodig huidige screening aan te passen?</a:t>
            </a:r>
            <a:endParaRPr sz="8000" dirty="0"/>
          </a:p>
        </p:txBody>
      </p:sp>
      <p:sp>
        <p:nvSpPr>
          <p:cNvPr id="250" name="Rechthoek"/>
          <p:cNvSpPr/>
          <p:nvPr/>
        </p:nvSpPr>
        <p:spPr>
          <a:xfrm>
            <a:off x="16411841" y="4013200"/>
            <a:ext cx="1571359" cy="74774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1" name="Borstkanker bij jonge vrouwen komt steeds meer voor…"/>
          <p:cNvSpPr txBox="1"/>
          <p:nvPr/>
        </p:nvSpPr>
        <p:spPr>
          <a:xfrm>
            <a:off x="1473200" y="3586150"/>
            <a:ext cx="13515194" cy="360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33400" indent="-533400" algn="l" defTabSz="914400">
              <a:lnSpc>
                <a:spcPct val="150000"/>
              </a:lnSpc>
              <a:spcBef>
                <a:spcPts val="500"/>
              </a:spcBef>
              <a:buSzPct val="123000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Borstkanker bij jonge vrouwen komt steeds meer voor</a:t>
            </a:r>
          </a:p>
          <a:p>
            <a:pPr marL="533400" indent="-533400" algn="l" defTabSz="914400">
              <a:lnSpc>
                <a:spcPct val="150000"/>
              </a:lnSpc>
              <a:spcBef>
                <a:spcPts val="500"/>
              </a:spcBef>
              <a:buSzPct val="123000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Niet iedere vrouw heeft hetzelfde risico op borstkanker</a:t>
            </a:r>
          </a:p>
          <a:p>
            <a:pPr marL="533400" indent="-533400" algn="l" defTabSz="914400">
              <a:lnSpc>
                <a:spcPct val="150000"/>
              </a:lnSpc>
              <a:spcBef>
                <a:spcPts val="500"/>
              </a:spcBef>
              <a:buSzPct val="123000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Nieuwe technieken beschikbaar</a:t>
            </a:r>
          </a:p>
        </p:txBody>
      </p:sp>
      <p:sp>
        <p:nvSpPr>
          <p:cNvPr id="3" name="Rechthoek 2"/>
          <p:cNvSpPr/>
          <p:nvPr/>
        </p:nvSpPr>
        <p:spPr>
          <a:xfrm>
            <a:off x="1473200" y="8239162"/>
            <a:ext cx="6842125" cy="3733763"/>
          </a:xfrm>
          <a:prstGeom prst="rect">
            <a:avLst/>
          </a:prstGeom>
          <a:noFill/>
          <a:ln w="12700" cap="flat">
            <a:solidFill>
              <a:srgbClr val="192F3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01850" y="8579247"/>
            <a:ext cx="1049972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Huidige screening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3600" dirty="0">
                <a:solidFill>
                  <a:srgbClr val="192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eens in de 2 jaar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3600" b="0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tussen</a:t>
            </a:r>
            <a:r>
              <a:rPr kumimoji="0" lang="nl-NL" sz="3600" b="0" i="0" u="none" strike="noStrike" cap="none" spc="0" normalizeH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leeftijd 50 en 74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3600" dirty="0">
                <a:solidFill>
                  <a:srgbClr val="192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3600" baseline="0" dirty="0">
                <a:solidFill>
                  <a:srgbClr val="192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igitale mammografie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Waar rekening mee te houden"/>
          <p:cNvSpPr txBox="1"/>
          <p:nvPr/>
        </p:nvSpPr>
        <p:spPr>
          <a:xfrm>
            <a:off x="1206301" y="1139159"/>
            <a:ext cx="16086135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Waar</a:t>
            </a:r>
            <a:r>
              <a:rPr dirty="0"/>
              <a:t> </a:t>
            </a:r>
            <a:r>
              <a:rPr dirty="0" err="1"/>
              <a:t>rekening</a:t>
            </a:r>
            <a:r>
              <a:rPr dirty="0"/>
              <a:t> </a:t>
            </a:r>
            <a:r>
              <a:rPr dirty="0" err="1"/>
              <a:t>mee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houden</a:t>
            </a:r>
            <a:r>
              <a:rPr lang="nl-NL" dirty="0"/>
              <a:t>?</a:t>
            </a:r>
            <a:endParaRPr dirty="0"/>
          </a:p>
        </p:txBody>
      </p:sp>
      <p:sp>
        <p:nvSpPr>
          <p:cNvPr id="254" name="Rechthoek"/>
          <p:cNvSpPr/>
          <p:nvPr/>
        </p:nvSpPr>
        <p:spPr>
          <a:xfrm>
            <a:off x="16411841" y="4013200"/>
            <a:ext cx="1571359" cy="74774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5" name="Kosteneffectiviteit…"/>
          <p:cNvSpPr txBox="1"/>
          <p:nvPr/>
        </p:nvSpPr>
        <p:spPr>
          <a:xfrm>
            <a:off x="1473200" y="3586150"/>
            <a:ext cx="13090122" cy="5142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57200" lvl="1" indent="0" algn="l" defTabSz="914400">
              <a:lnSpc>
                <a:spcPct val="150000"/>
              </a:lnSpc>
              <a:spcBef>
                <a:spcPts val="500"/>
              </a:spcBef>
              <a:buSzPct val="100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Kosteneffectiviteit</a:t>
            </a:r>
            <a:endParaRPr b="1" dirty="0"/>
          </a:p>
          <a:p>
            <a:pPr marL="1143000" lvl="2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Kosten</a:t>
            </a:r>
            <a:r>
              <a:rPr dirty="0"/>
              <a:t> van screening per </a:t>
            </a:r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levensjaar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457200" lvl="1" indent="0" algn="l" defTabSz="914400">
              <a:lnSpc>
                <a:spcPct val="150000"/>
              </a:lnSpc>
              <a:spcBef>
                <a:spcPts val="500"/>
              </a:spcBef>
              <a:buSzPct val="100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Balans</a:t>
            </a:r>
            <a:r>
              <a:rPr b="1" dirty="0"/>
              <a:t> </a:t>
            </a:r>
            <a:r>
              <a:rPr b="1" dirty="0" err="1"/>
              <a:t>tussen</a:t>
            </a:r>
            <a:r>
              <a:rPr b="1" dirty="0"/>
              <a:t> de </a:t>
            </a:r>
            <a:r>
              <a:rPr b="1" dirty="0" err="1"/>
              <a:t>voor</a:t>
            </a:r>
            <a:r>
              <a:rPr b="1" dirty="0"/>
              <a:t>-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nadelen</a:t>
            </a:r>
            <a:endParaRPr b="1" dirty="0"/>
          </a:p>
          <a:p>
            <a:pPr marL="1143000" lvl="2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nl-NL" dirty="0"/>
              <a:t>F</a:t>
            </a:r>
            <a:r>
              <a:rPr dirty="0"/>
              <a:t>out-</a:t>
            </a:r>
            <a:r>
              <a:rPr dirty="0" err="1"/>
              <a:t>positieven</a:t>
            </a:r>
            <a:r>
              <a:rPr lang="nl-NL" dirty="0"/>
              <a:t>/ </a:t>
            </a:r>
            <a:r>
              <a:rPr lang="nl-NL" dirty="0" err="1"/>
              <a:t>gewonnenlevensjaren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nderzochte strategieën"/>
          <p:cNvSpPr txBox="1"/>
          <p:nvPr/>
        </p:nvSpPr>
        <p:spPr>
          <a:xfrm>
            <a:off x="1206301" y="1187485"/>
            <a:ext cx="12622635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Onderzochte strategieën</a:t>
            </a:r>
          </a:p>
        </p:txBody>
      </p:sp>
      <p:sp>
        <p:nvSpPr>
          <p:cNvPr id="258" name="Eerder starten met screening tussen leeftijd 40 en 50…"/>
          <p:cNvSpPr txBox="1"/>
          <p:nvPr/>
        </p:nvSpPr>
        <p:spPr>
          <a:xfrm>
            <a:off x="1473200" y="3586150"/>
            <a:ext cx="22358350" cy="472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1143000" lvl="1" indent="-533400" algn="l" defTabSz="914400">
              <a:lnSpc>
                <a:spcPct val="200000"/>
              </a:lnSpc>
              <a:spcBef>
                <a:spcPts val="500"/>
              </a:spcBef>
              <a:buSzPct val="123000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Eerder starten met screenen (tussen 40 en 50)</a:t>
            </a:r>
          </a:p>
          <a:p>
            <a:pPr marL="1143000" lvl="1" indent="-533400" algn="l" defTabSz="914400">
              <a:lnSpc>
                <a:spcPct val="200000"/>
              </a:lnSpc>
              <a:spcBef>
                <a:spcPts val="500"/>
              </a:spcBef>
              <a:buSzPct val="123000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Minder intensief</a:t>
            </a:r>
            <a:r>
              <a:rPr sz="3600" dirty="0"/>
              <a:t> </a:t>
            </a:r>
            <a:r>
              <a:rPr lang="nl-NL" sz="3600" dirty="0"/>
              <a:t>screenen o.b.v. lager</a:t>
            </a:r>
            <a:r>
              <a:rPr sz="3600" dirty="0"/>
              <a:t> </a:t>
            </a:r>
            <a:r>
              <a:rPr sz="3600" dirty="0" err="1"/>
              <a:t>risico</a:t>
            </a:r>
            <a:r>
              <a:rPr sz="3600" dirty="0"/>
              <a:t> op </a:t>
            </a:r>
            <a:r>
              <a:rPr sz="3600" dirty="0" err="1"/>
              <a:t>borstkanker</a:t>
            </a:r>
            <a:r>
              <a:rPr lang="nl-NL" sz="3600" dirty="0"/>
              <a:t> </a:t>
            </a:r>
          </a:p>
          <a:p>
            <a:pPr marL="1143000" lvl="1" indent="-533400" algn="l" defTabSz="914400">
              <a:lnSpc>
                <a:spcPct val="200000"/>
              </a:lnSpc>
              <a:spcBef>
                <a:spcPts val="500"/>
              </a:spcBef>
              <a:buSzPct val="123000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Intensiever screenen o.b.v. hoger risico op borstkanker 		</a:t>
            </a:r>
          </a:p>
          <a:p>
            <a:pPr marL="1143000" lvl="1" indent="-533400" algn="l" defTabSz="914400">
              <a:lnSpc>
                <a:spcPct val="200000"/>
              </a:lnSpc>
              <a:spcBef>
                <a:spcPts val="500"/>
              </a:spcBef>
              <a:buSzPct val="123000"/>
              <a:buFontTx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dirty="0" err="1"/>
              <a:t>Screenen</a:t>
            </a:r>
            <a:r>
              <a:rPr sz="3600" dirty="0"/>
              <a:t> met </a:t>
            </a:r>
            <a:r>
              <a:rPr sz="3600" dirty="0" err="1"/>
              <a:t>een</a:t>
            </a:r>
            <a:r>
              <a:rPr sz="3600" dirty="0"/>
              <a:t> </a:t>
            </a:r>
            <a:r>
              <a:rPr sz="3600" dirty="0" err="1"/>
              <a:t>nieuwe</a:t>
            </a:r>
            <a:r>
              <a:rPr sz="3600" dirty="0"/>
              <a:t> test: tomosynthese</a:t>
            </a:r>
            <a:r>
              <a:rPr lang="nl-NL" sz="3600" dirty="0"/>
              <a:t>				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omosynthese"/>
          <p:cNvSpPr txBox="1"/>
          <p:nvPr/>
        </p:nvSpPr>
        <p:spPr>
          <a:xfrm>
            <a:off x="1206301" y="1187485"/>
            <a:ext cx="7563670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Tomosynthese</a:t>
            </a:r>
          </a:p>
        </p:txBody>
      </p:sp>
      <p:pic>
        <p:nvPicPr>
          <p:cNvPr id="26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4308" y="3155950"/>
            <a:ext cx="15615671" cy="90975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hthoek 1"/>
          <p:cNvSpPr/>
          <p:nvPr/>
        </p:nvSpPr>
        <p:spPr>
          <a:xfrm>
            <a:off x="5770179" y="10720552"/>
            <a:ext cx="5139559" cy="153291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439103" y="11263600"/>
            <a:ext cx="580171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Digitale</a:t>
            </a:r>
            <a:r>
              <a:rPr kumimoji="0" lang="nl-NL" sz="3600" b="1" i="0" u="none" strike="noStrike" cap="none" spc="0" normalizeH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mammografie (2D)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3274566" y="10720552"/>
            <a:ext cx="5770179" cy="153291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943491" y="11263600"/>
            <a:ext cx="580171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600" b="1" dirty="0">
                <a:solidFill>
                  <a:srgbClr val="192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Tomosynthese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(3D)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295952" y="8673060"/>
            <a:ext cx="1702676" cy="75674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1981793" y="8923282"/>
            <a:ext cx="1545021" cy="97746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295952" y="8392322"/>
            <a:ext cx="170267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Borst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1981793" y="8762305"/>
            <a:ext cx="154502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Borst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439103" y="3155950"/>
            <a:ext cx="2380594" cy="103767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0909738" y="3155950"/>
            <a:ext cx="2617076" cy="103767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1981793" y="3972910"/>
            <a:ext cx="472966" cy="63062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926573" y="3377272"/>
            <a:ext cx="28931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Röntgen</a:t>
            </a:r>
            <a:r>
              <a:rPr kumimoji="0" lang="nl-NL" sz="3200" b="1" i="0" u="none" strike="noStrike" cap="none" spc="0" normalizeH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nl-NL" sz="3200" b="1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buis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0625959" y="3390596"/>
            <a:ext cx="318463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Röntgen</a:t>
            </a:r>
            <a:r>
              <a:rPr lang="nl-NL" sz="3200" b="1" dirty="0">
                <a:solidFill>
                  <a:srgbClr val="192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894308" y="9429805"/>
            <a:ext cx="2104320" cy="97543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050200" y="9574735"/>
            <a:ext cx="18758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Detector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11702143" y="9917523"/>
            <a:ext cx="1824671" cy="80302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1702143" y="10021520"/>
            <a:ext cx="18246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b="1" dirty="0">
                <a:solidFill>
                  <a:srgbClr val="192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nl-NL" sz="3200" b="1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etector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nderzoeksvraag"/>
          <p:cNvSpPr txBox="1"/>
          <p:nvPr/>
        </p:nvSpPr>
        <p:spPr>
          <a:xfrm>
            <a:off x="1206301" y="1187485"/>
            <a:ext cx="9067503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Onderzoeksvraag</a:t>
            </a:r>
            <a:endParaRPr dirty="0"/>
          </a:p>
        </p:txBody>
      </p:sp>
      <p:sp>
        <p:nvSpPr>
          <p:cNvPr id="265" name="Groepeer"/>
          <p:cNvSpPr/>
          <p:nvPr/>
        </p:nvSpPr>
        <p:spPr>
          <a:xfrm>
            <a:off x="8032867" y="6336161"/>
            <a:ext cx="5894829" cy="4757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06301" y="2996748"/>
            <a:ext cx="21025049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400" b="0" i="0" u="none" strike="noStrike" cap="none" spc="0" normalizeH="0" baseline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Hoe beïnvloeden eerder screenen, screenen</a:t>
            </a:r>
            <a:r>
              <a:rPr kumimoji="0" lang="nl-NL" sz="4400" b="0" i="0" u="none" strike="noStrike" cap="none" spc="0" normalizeH="0" dirty="0">
                <a:ln>
                  <a:noFill/>
                </a:ln>
                <a:solidFill>
                  <a:srgbClr val="192F3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op basis van risico en screenen met tomosynthese de kosteneffectiviteit en de balans tussen de voor- en nadelen van screening?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192F3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eel 1…"/>
          <p:cNvSpPr txBox="1"/>
          <p:nvPr/>
        </p:nvSpPr>
        <p:spPr>
          <a:xfrm>
            <a:off x="1934746" y="3591215"/>
            <a:ext cx="8246307" cy="157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Deel 1</a:t>
            </a:r>
          </a:p>
          <a:p>
            <a:pPr algn="l">
              <a:defRPr sz="4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Waarom borstkankerscreening?</a:t>
            </a:r>
          </a:p>
        </p:txBody>
      </p:sp>
      <p:sp>
        <p:nvSpPr>
          <p:cNvPr id="158" name="Deel 2…"/>
          <p:cNvSpPr txBox="1"/>
          <p:nvPr/>
        </p:nvSpPr>
        <p:spPr>
          <a:xfrm>
            <a:off x="1920515" y="6032087"/>
            <a:ext cx="11170370" cy="31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Deel 2</a:t>
            </a:r>
          </a:p>
          <a:p>
            <a:pPr algn="l" defTabSz="914400">
              <a:lnSpc>
                <a:spcPct val="150000"/>
              </a:lnSpc>
              <a:spcBef>
                <a:spcPts val="500"/>
              </a:spcBef>
              <a:defRPr sz="4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Huidige borstkankerscreening in Nederland</a:t>
            </a:r>
          </a:p>
          <a:p>
            <a: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159" name="Deel 3…"/>
          <p:cNvSpPr txBox="1"/>
          <p:nvPr/>
        </p:nvSpPr>
        <p:spPr>
          <a:xfrm>
            <a:off x="1920168" y="8491234"/>
            <a:ext cx="9393065" cy="163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Deel 3</a:t>
            </a:r>
          </a:p>
          <a:p>
            <a:pPr algn="l" defTabSz="914400">
              <a:lnSpc>
                <a:spcPct val="150000"/>
              </a:lnSpc>
              <a:spcBef>
                <a:spcPts val="500"/>
              </a:spcBef>
              <a:defRPr sz="4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Optimaliseren borstkankerscreening</a:t>
            </a:r>
          </a:p>
        </p:txBody>
      </p:sp>
      <p:sp>
        <p:nvSpPr>
          <p:cNvPr id="160" name="Inhoud"/>
          <p:cNvSpPr txBox="1"/>
          <p:nvPr/>
        </p:nvSpPr>
        <p:spPr>
          <a:xfrm>
            <a:off x="1160053" y="1187485"/>
            <a:ext cx="3668912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Inhoud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epeer"/>
          <p:cNvGrpSpPr/>
          <p:nvPr/>
        </p:nvGrpSpPr>
        <p:grpSpPr>
          <a:xfrm>
            <a:off x="13820199" y="5822172"/>
            <a:ext cx="9416879" cy="8828058"/>
            <a:chOff x="0" y="-444453"/>
            <a:chExt cx="9416877" cy="8828057"/>
          </a:xfrm>
        </p:grpSpPr>
        <p:sp>
          <p:nvSpPr>
            <p:cNvPr id="267" name="Lijn"/>
            <p:cNvSpPr/>
            <p:nvPr/>
          </p:nvSpPr>
          <p:spPr>
            <a:xfrm>
              <a:off x="0" y="1982835"/>
              <a:ext cx="1996112" cy="1"/>
            </a:xfrm>
            <a:prstGeom prst="line">
              <a:avLst/>
            </a:prstGeom>
            <a:noFill/>
            <a:ln w="215900" cap="flat">
              <a:solidFill>
                <a:srgbClr val="192F3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8" name="Voorkomen sterfgevallen…"/>
            <p:cNvSpPr txBox="1"/>
            <p:nvPr/>
          </p:nvSpPr>
          <p:spPr>
            <a:xfrm>
              <a:off x="2473900" y="-444453"/>
              <a:ext cx="6942977" cy="88280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Voorkomen</a:t>
              </a:r>
              <a:r>
                <a:rPr dirty="0"/>
                <a:t> </a:t>
              </a:r>
              <a:r>
                <a:rPr lang="nl-NL" dirty="0"/>
                <a:t>borstkanker</a:t>
              </a:r>
              <a:r>
                <a:rPr dirty="0" err="1"/>
                <a:t>sterfgevallen</a:t>
              </a:r>
              <a:endParaRPr dirty="0"/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Gewonnen</a:t>
              </a:r>
              <a:r>
                <a:rPr dirty="0"/>
                <a:t> </a:t>
              </a:r>
              <a:r>
                <a:rPr dirty="0" err="1"/>
                <a:t>levensjaren</a:t>
              </a:r>
              <a:endParaRPr dirty="0"/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Fout-positieven</a:t>
              </a:r>
              <a:r>
                <a:rPr dirty="0"/>
                <a:t> </a:t>
              </a:r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Overdiagnoses</a:t>
              </a:r>
              <a:endParaRPr dirty="0"/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Kosteneffectiviteit</a:t>
              </a:r>
              <a:endParaRPr dirty="0"/>
            </a:p>
            <a:p>
              <a:pPr algn="l">
                <a:lnSpc>
                  <a:spcPct val="150000"/>
                </a:lnSpc>
                <a:defRPr sz="4200" b="1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l">
                <a:lnSpc>
                  <a:spcPct val="150000"/>
                </a:lnSpc>
                <a:defRPr sz="4200" b="1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l">
                <a:lnSpc>
                  <a:spcPct val="150000"/>
                </a:lnSpc>
                <a:defRPr sz="4200" b="1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270" name="Voorspellen van screeningsuitkomsten"/>
          <p:cNvSpPr txBox="1"/>
          <p:nvPr/>
        </p:nvSpPr>
        <p:spPr>
          <a:xfrm>
            <a:off x="1206301" y="1187485"/>
            <a:ext cx="19895419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Voorspellen van screeningsuitkomsten</a:t>
            </a:r>
          </a:p>
        </p:txBody>
      </p:sp>
      <p:sp>
        <p:nvSpPr>
          <p:cNvPr id="271" name="Computer"/>
          <p:cNvSpPr/>
          <p:nvPr/>
        </p:nvSpPr>
        <p:spPr>
          <a:xfrm>
            <a:off x="8032867" y="6336161"/>
            <a:ext cx="5894829" cy="475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74" name="Groepeer"/>
          <p:cNvGrpSpPr/>
          <p:nvPr/>
        </p:nvGrpSpPr>
        <p:grpSpPr>
          <a:xfrm>
            <a:off x="2400300" y="4730312"/>
            <a:ext cx="7666625" cy="10656175"/>
            <a:chOff x="0" y="0"/>
            <a:chExt cx="7666624" cy="10656174"/>
          </a:xfrm>
        </p:grpSpPr>
        <p:sp>
          <p:nvSpPr>
            <p:cNvPr id="272" name="Lijn"/>
            <p:cNvSpPr/>
            <p:nvPr/>
          </p:nvSpPr>
          <p:spPr>
            <a:xfrm>
              <a:off x="4641019" y="3519148"/>
              <a:ext cx="3025606" cy="1"/>
            </a:xfrm>
            <a:prstGeom prst="line">
              <a:avLst/>
            </a:prstGeom>
            <a:noFill/>
            <a:ln w="215900" cap="flat">
              <a:solidFill>
                <a:srgbClr val="192F3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3" name="Geboorte- en sterftecijfers…"/>
            <p:cNvSpPr txBox="1"/>
            <p:nvPr/>
          </p:nvSpPr>
          <p:spPr>
            <a:xfrm>
              <a:off x="0" y="0"/>
              <a:ext cx="6722125" cy="10656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Geboorte- en sterftecijfers</a:t>
              </a:r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Risicofactoren</a:t>
              </a:r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Incidentie</a:t>
              </a:r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Tumorstadia</a:t>
              </a:r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Screeningtest</a:t>
              </a:r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Deelname</a:t>
              </a:r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Behandeling </a:t>
              </a:r>
            </a:p>
            <a:p>
              <a:pPr marL="406400" indent="-406400" algn="l">
                <a:lnSpc>
                  <a:spcPct val="150000"/>
                </a:lnSpc>
                <a:buSzPct val="123000"/>
                <a:buChar char="•"/>
                <a:defRPr sz="4200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Effectiviteit</a:t>
              </a:r>
            </a:p>
            <a:p>
              <a:pPr algn="l">
                <a:lnSpc>
                  <a:spcPct val="150000"/>
                </a:lnSpc>
                <a:defRPr sz="4200" b="1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l">
                <a:lnSpc>
                  <a:spcPct val="150000"/>
                </a:lnSpc>
                <a:defRPr sz="4200" b="1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l">
                <a:lnSpc>
                  <a:spcPct val="150000"/>
                </a:lnSpc>
                <a:defRPr sz="4200" b="1">
                  <a:solidFill>
                    <a:srgbClr val="192F3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75" name="Computersimulatie model"/>
          <p:cNvSpPr txBox="1"/>
          <p:nvPr/>
        </p:nvSpPr>
        <p:spPr>
          <a:xfrm>
            <a:off x="1235174" y="2726525"/>
            <a:ext cx="6664338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lnSpc>
                <a:spcPct val="150000"/>
              </a:lnSpc>
              <a:spcBef>
                <a:spcPts val="1000"/>
              </a:spcBef>
              <a:defRPr sz="4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Computersimulatie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2" animBg="1" advAuto="0"/>
      <p:bldP spid="274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164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/>
              <a:t>		</a:t>
            </a:r>
            <a:endParaRPr lang="nl-NL" sz="3200" dirty="0"/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10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314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3158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/>
              <a:t>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933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3158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/>
              <a:t>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46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3158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959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3158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416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396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Minder intensief screenen op basis van laag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Ovaal 22"/>
          <p:cNvSpPr/>
          <p:nvPr/>
        </p:nvSpPr>
        <p:spPr>
          <a:xfrm>
            <a:off x="1214142" y="5347840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28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396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Minder intensief screenen op basis van laag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Ovaal 22"/>
          <p:cNvSpPr/>
          <p:nvPr/>
        </p:nvSpPr>
        <p:spPr>
          <a:xfrm>
            <a:off x="1214142" y="5347840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Ovaal 22"/>
          <p:cNvSpPr/>
          <p:nvPr/>
        </p:nvSpPr>
        <p:spPr>
          <a:xfrm>
            <a:off x="16130782" y="8325364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028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4763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Minder intensief screenen op basis van laag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Intensiever screenen op basis van hoog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Ovaal 22"/>
          <p:cNvSpPr/>
          <p:nvPr/>
        </p:nvSpPr>
        <p:spPr>
          <a:xfrm>
            <a:off x="1214142" y="5347840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Ovaal 22"/>
          <p:cNvSpPr/>
          <p:nvPr/>
        </p:nvSpPr>
        <p:spPr>
          <a:xfrm>
            <a:off x="16130782" y="8325364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Ovaal 22"/>
          <p:cNvSpPr/>
          <p:nvPr/>
        </p:nvSpPr>
        <p:spPr>
          <a:xfrm>
            <a:off x="1214142" y="6199907"/>
            <a:ext cx="416512" cy="420530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712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4763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Minder intensief screenen op basis van laag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Intensiever screenen op basis van hoog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Ovaal 22"/>
          <p:cNvSpPr/>
          <p:nvPr/>
        </p:nvSpPr>
        <p:spPr>
          <a:xfrm>
            <a:off x="1214142" y="5347840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Ovaal 22"/>
          <p:cNvSpPr/>
          <p:nvPr/>
        </p:nvSpPr>
        <p:spPr>
          <a:xfrm>
            <a:off x="16130782" y="8325364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Ovaal 22"/>
          <p:cNvSpPr/>
          <p:nvPr/>
        </p:nvSpPr>
        <p:spPr>
          <a:xfrm>
            <a:off x="1214142" y="6199907"/>
            <a:ext cx="416512" cy="420530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Ovaal 22"/>
          <p:cNvSpPr/>
          <p:nvPr/>
        </p:nvSpPr>
        <p:spPr>
          <a:xfrm>
            <a:off x="19974247" y="4831816"/>
            <a:ext cx="416512" cy="420529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023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eel 1…"/>
          <p:cNvSpPr txBox="1"/>
          <p:nvPr/>
        </p:nvSpPr>
        <p:spPr>
          <a:xfrm>
            <a:off x="1840805" y="4960045"/>
            <a:ext cx="15835289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Deel</a:t>
            </a:r>
            <a:r>
              <a:rPr dirty="0"/>
              <a:t> 1</a:t>
            </a:r>
          </a:p>
          <a:p>
            <a:pPr algn="l">
              <a:defRPr sz="9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Waarom</a:t>
            </a:r>
            <a:r>
              <a:rPr dirty="0"/>
              <a:t> </a:t>
            </a:r>
            <a:r>
              <a:rPr dirty="0" err="1"/>
              <a:t>borstkankerscreening</a:t>
            </a:r>
            <a:r>
              <a:rPr dirty="0"/>
              <a:t>?</a:t>
            </a:r>
          </a:p>
        </p:txBody>
      </p:sp>
      <p:pic>
        <p:nvPicPr>
          <p:cNvPr id="163" name="Boom_bw_4x4.jpg" descr="Boom_bw_4x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02528" y="3825666"/>
            <a:ext cx="9915735" cy="9915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556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Minder intensief screenen op basis van laag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Intensiever screenen op basis van hoog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Screenen met een nieuwe test: tomosynthese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Ovaal 22"/>
          <p:cNvSpPr/>
          <p:nvPr/>
        </p:nvSpPr>
        <p:spPr>
          <a:xfrm>
            <a:off x="1214142" y="5347840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Ovaal 22"/>
          <p:cNvSpPr/>
          <p:nvPr/>
        </p:nvSpPr>
        <p:spPr>
          <a:xfrm>
            <a:off x="16130782" y="8325364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Ovaal 22"/>
          <p:cNvSpPr/>
          <p:nvPr/>
        </p:nvSpPr>
        <p:spPr>
          <a:xfrm>
            <a:off x="1214142" y="6199907"/>
            <a:ext cx="416512" cy="420530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Ovaal 22"/>
          <p:cNvSpPr/>
          <p:nvPr/>
        </p:nvSpPr>
        <p:spPr>
          <a:xfrm>
            <a:off x="19974247" y="4831816"/>
            <a:ext cx="416512" cy="420529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Ovaal 21"/>
          <p:cNvSpPr/>
          <p:nvPr/>
        </p:nvSpPr>
        <p:spPr>
          <a:xfrm>
            <a:off x="1214142" y="7005973"/>
            <a:ext cx="416512" cy="422714"/>
          </a:xfrm>
          <a:prstGeom prst="ellipse">
            <a:avLst/>
          </a:prstGeom>
          <a:solidFill>
            <a:srgbClr val="DEA93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789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556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Minder intensief screenen op basis van laag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Intensiever screenen op basis van hoog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Screenen met een nieuwe test: tomosynthese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Ovaal 22"/>
          <p:cNvSpPr/>
          <p:nvPr/>
        </p:nvSpPr>
        <p:spPr>
          <a:xfrm>
            <a:off x="1214142" y="5347840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Ovaal 22"/>
          <p:cNvSpPr/>
          <p:nvPr/>
        </p:nvSpPr>
        <p:spPr>
          <a:xfrm>
            <a:off x="16130782" y="8325364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Ovaal 22"/>
          <p:cNvSpPr/>
          <p:nvPr/>
        </p:nvSpPr>
        <p:spPr>
          <a:xfrm>
            <a:off x="1214142" y="6199907"/>
            <a:ext cx="416512" cy="420530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Ovaal 22"/>
          <p:cNvSpPr/>
          <p:nvPr/>
        </p:nvSpPr>
        <p:spPr>
          <a:xfrm>
            <a:off x="19974247" y="4831816"/>
            <a:ext cx="416512" cy="420529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Ovaal 21"/>
          <p:cNvSpPr/>
          <p:nvPr/>
        </p:nvSpPr>
        <p:spPr>
          <a:xfrm>
            <a:off x="1214142" y="7005973"/>
            <a:ext cx="416512" cy="422714"/>
          </a:xfrm>
          <a:prstGeom prst="ellipse">
            <a:avLst/>
          </a:prstGeom>
          <a:solidFill>
            <a:srgbClr val="DEA93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Ovaal 21"/>
          <p:cNvSpPr/>
          <p:nvPr/>
        </p:nvSpPr>
        <p:spPr>
          <a:xfrm>
            <a:off x="17405042" y="5754415"/>
            <a:ext cx="416512" cy="422714"/>
          </a:xfrm>
          <a:prstGeom prst="ellipse">
            <a:avLst/>
          </a:prstGeom>
          <a:solidFill>
            <a:srgbClr val="DEA93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641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556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Minder intensief screenen op basis van laag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Intensiever screenen op basis van hoog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Screenen met een nieuwe test: tomosynthese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Ovaal 22"/>
          <p:cNvSpPr/>
          <p:nvPr/>
        </p:nvSpPr>
        <p:spPr>
          <a:xfrm>
            <a:off x="1214142" y="5347840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Ovaal 22"/>
          <p:cNvSpPr/>
          <p:nvPr/>
        </p:nvSpPr>
        <p:spPr>
          <a:xfrm>
            <a:off x="16130782" y="8325364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Ovaal 22"/>
          <p:cNvSpPr/>
          <p:nvPr/>
        </p:nvSpPr>
        <p:spPr>
          <a:xfrm>
            <a:off x="1214142" y="6199907"/>
            <a:ext cx="416512" cy="420530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Ovaal 22"/>
          <p:cNvSpPr/>
          <p:nvPr/>
        </p:nvSpPr>
        <p:spPr>
          <a:xfrm>
            <a:off x="19974247" y="4831816"/>
            <a:ext cx="416512" cy="420529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Ovaal 21"/>
          <p:cNvSpPr/>
          <p:nvPr/>
        </p:nvSpPr>
        <p:spPr>
          <a:xfrm>
            <a:off x="1214142" y="7005973"/>
            <a:ext cx="416512" cy="422714"/>
          </a:xfrm>
          <a:prstGeom prst="ellipse">
            <a:avLst/>
          </a:prstGeom>
          <a:solidFill>
            <a:srgbClr val="DEA93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Ovaal 21"/>
          <p:cNvSpPr/>
          <p:nvPr/>
        </p:nvSpPr>
        <p:spPr>
          <a:xfrm>
            <a:off x="17405042" y="5754415"/>
            <a:ext cx="416512" cy="422714"/>
          </a:xfrm>
          <a:prstGeom prst="ellipse">
            <a:avLst/>
          </a:prstGeom>
          <a:solidFill>
            <a:srgbClr val="DEA93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0274456" y="3619445"/>
            <a:ext cx="236482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nationaal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9439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556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Minder intensief screenen op basis van laag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Intensiever screenen op basis van hoog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Screenen met een nieuwe test: tomosynthese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Ovaal 22"/>
          <p:cNvSpPr/>
          <p:nvPr/>
        </p:nvSpPr>
        <p:spPr>
          <a:xfrm>
            <a:off x="1214142" y="5347840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Ovaal 22"/>
          <p:cNvSpPr/>
          <p:nvPr/>
        </p:nvSpPr>
        <p:spPr>
          <a:xfrm>
            <a:off x="16130782" y="8325364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Ovaal 22"/>
          <p:cNvSpPr/>
          <p:nvPr/>
        </p:nvSpPr>
        <p:spPr>
          <a:xfrm>
            <a:off x="1214142" y="6199907"/>
            <a:ext cx="416512" cy="420530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Ovaal 22"/>
          <p:cNvSpPr/>
          <p:nvPr/>
        </p:nvSpPr>
        <p:spPr>
          <a:xfrm>
            <a:off x="19974247" y="4831816"/>
            <a:ext cx="416512" cy="420529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Ovaal 21"/>
          <p:cNvSpPr/>
          <p:nvPr/>
        </p:nvSpPr>
        <p:spPr>
          <a:xfrm>
            <a:off x="1214142" y="7005973"/>
            <a:ext cx="416512" cy="422714"/>
          </a:xfrm>
          <a:prstGeom prst="ellipse">
            <a:avLst/>
          </a:prstGeom>
          <a:solidFill>
            <a:srgbClr val="DEA93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Ovaal 21"/>
          <p:cNvSpPr/>
          <p:nvPr/>
        </p:nvSpPr>
        <p:spPr>
          <a:xfrm>
            <a:off x="17405042" y="5754415"/>
            <a:ext cx="416512" cy="422714"/>
          </a:xfrm>
          <a:prstGeom prst="ellipse">
            <a:avLst/>
          </a:prstGeom>
          <a:solidFill>
            <a:srgbClr val="DEA93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Rechte verbindingslijn 17"/>
          <p:cNvSpPr/>
          <p:nvPr/>
        </p:nvSpPr>
        <p:spPr>
          <a:xfrm flipV="1">
            <a:off x="14119246" y="3586150"/>
            <a:ext cx="4439584" cy="5648044"/>
          </a:xfrm>
          <a:prstGeom prst="line">
            <a:avLst/>
          </a:prstGeom>
          <a:noFill/>
          <a:ln w="25400" cap="flat">
            <a:solidFill>
              <a:srgbClr val="BF900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8463941" y="2871375"/>
            <a:ext cx="343712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internationaal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0274456" y="3619445"/>
            <a:ext cx="236482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nationaal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789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evolgen voor de kosteneffectiviteit"/>
          <p:cNvSpPr txBox="1"/>
          <p:nvPr/>
        </p:nvSpPr>
        <p:spPr>
          <a:xfrm>
            <a:off x="1206301" y="1187485"/>
            <a:ext cx="18491598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de </a:t>
            </a:r>
            <a:r>
              <a:rPr dirty="0" err="1"/>
              <a:t>kosteneffectiviteit</a:t>
            </a:r>
            <a:endParaRPr dirty="0"/>
          </a:p>
        </p:txBody>
      </p:sp>
      <p:sp>
        <p:nvSpPr>
          <p:cNvPr id="278" name="Eerder starten met screenen…"/>
          <p:cNvSpPr txBox="1"/>
          <p:nvPr/>
        </p:nvSpPr>
        <p:spPr>
          <a:xfrm>
            <a:off x="1473200" y="3586150"/>
            <a:ext cx="11534241" cy="556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/>
              <a:t>Huidige</a:t>
            </a:r>
            <a:r>
              <a:rPr lang="en-US" sz="3200" dirty="0"/>
              <a:t> </a:t>
            </a:r>
            <a:r>
              <a:rPr lang="en-US" sz="3200" dirty="0" err="1"/>
              <a:t>strategie</a:t>
            </a:r>
            <a:endParaRPr lang="en-US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Eerder</a:t>
            </a:r>
            <a:r>
              <a:rPr sz="3200" dirty="0"/>
              <a:t> </a:t>
            </a:r>
            <a:r>
              <a:rPr sz="3200" dirty="0" err="1"/>
              <a:t>starten</a:t>
            </a:r>
            <a:r>
              <a:rPr sz="3200" dirty="0"/>
              <a:t> met </a:t>
            </a:r>
            <a:r>
              <a:rPr sz="3200" dirty="0" err="1"/>
              <a:t>screenen</a:t>
            </a:r>
            <a:r>
              <a:rPr sz="3200" dirty="0"/>
              <a:t>  		</a:t>
            </a:r>
            <a:endParaRPr lang="nl-NL" sz="3200" dirty="0"/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Minder intensief screenen op basis van laag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Intensiever screenen op basis van hoog risico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Screenen met een nieuwe test: tomosynthese</a:t>
            </a:r>
          </a:p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200" dirty="0"/>
              <a:t>			kosten en effecten nog onzeker</a:t>
            </a:r>
          </a:p>
          <a:p>
            <a:pPr lvl="3" indent="0"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		</a:t>
            </a:r>
            <a:endParaRPr dirty="0"/>
          </a:p>
        </p:txBody>
      </p:sp>
      <p:sp>
        <p:nvSpPr>
          <p:cNvPr id="19" name="Rechte verbindingslijn 9"/>
          <p:cNvSpPr/>
          <p:nvPr/>
        </p:nvSpPr>
        <p:spPr>
          <a:xfrm>
            <a:off x="14063714" y="3801432"/>
            <a:ext cx="27767" cy="5432764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Rechte verbindingslijn 12"/>
          <p:cNvSpPr/>
          <p:nvPr/>
        </p:nvSpPr>
        <p:spPr>
          <a:xfrm>
            <a:off x="14091479" y="9234195"/>
            <a:ext cx="7904474" cy="1"/>
          </a:xfrm>
          <a:prstGeom prst="line">
            <a:avLst/>
          </a:prstGeom>
          <a:noFill/>
          <a:ln w="254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Rechte verbindingslijn 14"/>
          <p:cNvSpPr/>
          <p:nvPr/>
        </p:nvSpPr>
        <p:spPr>
          <a:xfrm flipV="1">
            <a:off x="14091480" y="4247775"/>
            <a:ext cx="6182976" cy="4986418"/>
          </a:xfrm>
          <a:prstGeom prst="line">
            <a:avLst/>
          </a:prstGeom>
          <a:noFill/>
          <a:ln w="25400" cap="flat">
            <a:solidFill>
              <a:srgbClr val="2F559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Tekstvak 23"/>
          <p:cNvSpPr txBox="1"/>
          <p:nvPr/>
        </p:nvSpPr>
        <p:spPr>
          <a:xfrm>
            <a:off x="14129388" y="9540266"/>
            <a:ext cx="7910409" cy="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Gewonnen</a:t>
            </a:r>
            <a:r>
              <a:rPr dirty="0"/>
              <a:t> </a:t>
            </a:r>
            <a:r>
              <a:rPr dirty="0" err="1"/>
              <a:t>levensjaren</a:t>
            </a:r>
            <a:endParaRPr dirty="0"/>
          </a:p>
        </p:txBody>
      </p:sp>
      <p:sp>
        <p:nvSpPr>
          <p:cNvPr id="23" name="Tekstvak 24"/>
          <p:cNvSpPr txBox="1"/>
          <p:nvPr/>
        </p:nvSpPr>
        <p:spPr>
          <a:xfrm rot="16200000">
            <a:off x="10752518" y="6219848"/>
            <a:ext cx="5425110" cy="616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defTabSz="914400">
              <a:defRPr sz="3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Kosten</a:t>
            </a:r>
            <a:endParaRPr dirty="0"/>
          </a:p>
        </p:txBody>
      </p:sp>
      <p:sp>
        <p:nvSpPr>
          <p:cNvPr id="24" name="Ovaal 19"/>
          <p:cNvSpPr/>
          <p:nvPr/>
        </p:nvSpPr>
        <p:spPr>
          <a:xfrm>
            <a:off x="1214142" y="4565122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al 19"/>
          <p:cNvSpPr/>
          <p:nvPr/>
        </p:nvSpPr>
        <p:spPr>
          <a:xfrm>
            <a:off x="19208387" y="5429736"/>
            <a:ext cx="416512" cy="421172"/>
          </a:xfrm>
          <a:prstGeom prst="ellipse">
            <a:avLst/>
          </a:prstGeom>
          <a:solidFill>
            <a:srgbClr val="DE6BA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Ovaal 22"/>
          <p:cNvSpPr/>
          <p:nvPr/>
        </p:nvSpPr>
        <p:spPr>
          <a:xfrm>
            <a:off x="1214142" y="5347840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Ovaal 22"/>
          <p:cNvSpPr/>
          <p:nvPr/>
        </p:nvSpPr>
        <p:spPr>
          <a:xfrm>
            <a:off x="16130782" y="8325364"/>
            <a:ext cx="416512" cy="420530"/>
          </a:xfrm>
          <a:prstGeom prst="ellipse">
            <a:avLst/>
          </a:prstGeom>
          <a:solidFill>
            <a:srgbClr val="599CC7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Ovaal 22"/>
          <p:cNvSpPr/>
          <p:nvPr/>
        </p:nvSpPr>
        <p:spPr>
          <a:xfrm>
            <a:off x="1214142" y="6199907"/>
            <a:ext cx="416512" cy="420530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Ovaal 22"/>
          <p:cNvSpPr/>
          <p:nvPr/>
        </p:nvSpPr>
        <p:spPr>
          <a:xfrm>
            <a:off x="19974247" y="4831816"/>
            <a:ext cx="416512" cy="420529"/>
          </a:xfrm>
          <a:prstGeom prst="ellipse">
            <a:avLst/>
          </a:prstGeom>
          <a:solidFill>
            <a:srgbClr val="94C7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Ovaal 21"/>
          <p:cNvSpPr/>
          <p:nvPr/>
        </p:nvSpPr>
        <p:spPr>
          <a:xfrm>
            <a:off x="1214142" y="7005973"/>
            <a:ext cx="416512" cy="422714"/>
          </a:xfrm>
          <a:prstGeom prst="ellipse">
            <a:avLst/>
          </a:prstGeom>
          <a:solidFill>
            <a:srgbClr val="DEA93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Ovaal 21"/>
          <p:cNvSpPr/>
          <p:nvPr/>
        </p:nvSpPr>
        <p:spPr>
          <a:xfrm>
            <a:off x="17405042" y="5754415"/>
            <a:ext cx="416512" cy="422714"/>
          </a:xfrm>
          <a:prstGeom prst="ellipse">
            <a:avLst/>
          </a:prstGeom>
          <a:solidFill>
            <a:srgbClr val="DEA93E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Rechte verbindingslijn 17"/>
          <p:cNvSpPr/>
          <p:nvPr/>
        </p:nvSpPr>
        <p:spPr>
          <a:xfrm flipV="1">
            <a:off x="14119246" y="3586150"/>
            <a:ext cx="4439584" cy="5648044"/>
          </a:xfrm>
          <a:prstGeom prst="line">
            <a:avLst/>
          </a:prstGeom>
          <a:noFill/>
          <a:ln w="25400" cap="flat">
            <a:solidFill>
              <a:srgbClr val="BF900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elijkbenige driehoek 2"/>
          <p:cNvSpPr/>
          <p:nvPr/>
        </p:nvSpPr>
        <p:spPr>
          <a:xfrm>
            <a:off x="16946485" y="7672314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8463941" y="2871375"/>
            <a:ext cx="343712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internationaal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0274456" y="3619445"/>
            <a:ext cx="236482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nationaal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Gelijkbenige driehoek 2">
            <a:extLst>
              <a:ext uri="{FF2B5EF4-FFF2-40B4-BE49-F238E27FC236}">
                <a16:creationId xmlns:a16="http://schemas.microsoft.com/office/drawing/2014/main" id="{99A73752-FB81-9D4D-BA3C-BD34E8A08FD3}"/>
              </a:ext>
            </a:extLst>
          </p:cNvPr>
          <p:cNvSpPr/>
          <p:nvPr/>
        </p:nvSpPr>
        <p:spPr>
          <a:xfrm>
            <a:off x="1162116" y="3801432"/>
            <a:ext cx="472966" cy="441434"/>
          </a:xfrm>
          <a:prstGeom prst="triangl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487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volgen voor balans voor- en nadelen"/>
          <p:cNvSpPr txBox="1"/>
          <p:nvPr/>
        </p:nvSpPr>
        <p:spPr>
          <a:xfrm>
            <a:off x="1206301" y="1187485"/>
            <a:ext cx="2027638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balans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nadelen</a:t>
            </a:r>
            <a:endParaRPr lang="nl-NL" dirty="0"/>
          </a:p>
          <a:p>
            <a:r>
              <a:rPr lang="nl-NL" sz="4400" dirty="0"/>
              <a:t>t.o.v. balans met huidige screening</a:t>
            </a:r>
            <a:endParaRPr sz="4400" dirty="0"/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7613" y="4594353"/>
            <a:ext cx="1794796" cy="113969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Fout-positieven/Gewonnen levensjaren"/>
          <p:cNvSpPr txBox="1"/>
          <p:nvPr/>
        </p:nvSpPr>
        <p:spPr>
          <a:xfrm>
            <a:off x="3198549" y="3883513"/>
            <a:ext cx="11483176" cy="111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C93D6C2-7EC5-D346-A913-5678C655C8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6301" y="4442146"/>
          <a:ext cx="17585928" cy="8297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924">
                  <a:extLst>
                    <a:ext uri="{9D8B030D-6E8A-4147-A177-3AD203B41FA5}">
                      <a16:colId xmlns:a16="http://schemas.microsoft.com/office/drawing/2014/main" val="2733577113"/>
                    </a:ext>
                  </a:extLst>
                </a:gridCol>
                <a:gridCol w="4770040">
                  <a:extLst>
                    <a:ext uri="{9D8B030D-6E8A-4147-A177-3AD203B41FA5}">
                      <a16:colId xmlns:a16="http://schemas.microsoft.com/office/drawing/2014/main" val="1874977523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1670775009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3119547013"/>
                    </a:ext>
                  </a:extLst>
                </a:gridCol>
              </a:tblGrid>
              <a:tr h="1347893">
                <a:tc>
                  <a:txBody>
                    <a:bodyPr/>
                    <a:lstStyle/>
                    <a:p>
                      <a:endParaRPr lang="nl-NL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Gewonnen</a:t>
                      </a:r>
                      <a:r>
                        <a:rPr lang="nl-NL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levensjaren</a:t>
                      </a:r>
                      <a:endParaRPr lang="nl-NL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Fout-positieven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28460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Eerder starten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28015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Laag risico: minder intensief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398838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Hoog risico: intensiever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40084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techniek: tomosynthese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42274"/>
                  </a:ext>
                </a:extLst>
              </a:tr>
            </a:tbl>
          </a:graphicData>
        </a:graphic>
      </p:graphicFrame>
      <p:sp>
        <p:nvSpPr>
          <p:cNvPr id="6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6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volgen voor balans voor- en nadelen"/>
          <p:cNvSpPr txBox="1"/>
          <p:nvPr/>
        </p:nvSpPr>
        <p:spPr>
          <a:xfrm>
            <a:off x="1206301" y="1187485"/>
            <a:ext cx="2027638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balans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nadelen</a:t>
            </a:r>
            <a:endParaRPr lang="nl-NL" dirty="0"/>
          </a:p>
          <a:p>
            <a:r>
              <a:rPr lang="nl-NL" sz="4400" dirty="0"/>
              <a:t>t.o.v. balans met huidige screening</a:t>
            </a:r>
            <a:endParaRPr sz="4400" dirty="0"/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7613" y="4594353"/>
            <a:ext cx="1794796" cy="113969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Fout-positieven/Gewonnen levensjaren"/>
          <p:cNvSpPr txBox="1"/>
          <p:nvPr/>
        </p:nvSpPr>
        <p:spPr>
          <a:xfrm>
            <a:off x="3198549" y="3883513"/>
            <a:ext cx="11483176" cy="111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C93D6C2-7EC5-D346-A913-5678C655C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39905"/>
              </p:ext>
            </p:extLst>
          </p:nvPr>
        </p:nvGraphicFramePr>
        <p:xfrm>
          <a:off x="1206301" y="4442146"/>
          <a:ext cx="17585928" cy="8297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924">
                  <a:extLst>
                    <a:ext uri="{9D8B030D-6E8A-4147-A177-3AD203B41FA5}">
                      <a16:colId xmlns:a16="http://schemas.microsoft.com/office/drawing/2014/main" val="2733577113"/>
                    </a:ext>
                  </a:extLst>
                </a:gridCol>
                <a:gridCol w="4770040">
                  <a:extLst>
                    <a:ext uri="{9D8B030D-6E8A-4147-A177-3AD203B41FA5}">
                      <a16:colId xmlns:a16="http://schemas.microsoft.com/office/drawing/2014/main" val="1874977523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1670775009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3119547013"/>
                    </a:ext>
                  </a:extLst>
                </a:gridCol>
              </a:tblGrid>
              <a:tr h="1347893">
                <a:tc>
                  <a:txBody>
                    <a:bodyPr/>
                    <a:lstStyle/>
                    <a:p>
                      <a:endParaRPr lang="nl-NL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Gewonnen</a:t>
                      </a:r>
                      <a:r>
                        <a:rPr lang="nl-NL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levensjaren</a:t>
                      </a:r>
                      <a:endParaRPr lang="nl-NL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Fout-positieven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28460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Eerder starten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28015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Laag risico: minder intensief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398838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Hoog risico: intensiever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40084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techniek: tomosynthese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42274"/>
                  </a:ext>
                </a:extLst>
              </a:tr>
            </a:tbl>
          </a:graphicData>
        </a:graphic>
      </p:graphicFrame>
      <p:sp>
        <p:nvSpPr>
          <p:cNvPr id="18" name="Pijl-omhoog 17"/>
          <p:cNvSpPr/>
          <p:nvPr/>
        </p:nvSpPr>
        <p:spPr>
          <a:xfrm>
            <a:off x="7461886" y="6355294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ijl-omhoog 18"/>
          <p:cNvSpPr/>
          <p:nvPr/>
        </p:nvSpPr>
        <p:spPr>
          <a:xfrm>
            <a:off x="11593884" y="6355294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ijl-omhoog 19"/>
          <p:cNvSpPr/>
          <p:nvPr/>
        </p:nvSpPr>
        <p:spPr>
          <a:xfrm>
            <a:off x="12366528" y="6351085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834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volgen voor balans voor- en nadelen"/>
          <p:cNvSpPr txBox="1"/>
          <p:nvPr/>
        </p:nvSpPr>
        <p:spPr>
          <a:xfrm>
            <a:off x="1206301" y="1187485"/>
            <a:ext cx="2027638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balans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nadelen</a:t>
            </a:r>
            <a:endParaRPr lang="nl-NL" dirty="0"/>
          </a:p>
          <a:p>
            <a:r>
              <a:rPr lang="nl-NL" sz="4400" dirty="0"/>
              <a:t>t.o.v. balans met huidige screening</a:t>
            </a:r>
            <a:endParaRPr sz="4400" dirty="0"/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7613" y="4594353"/>
            <a:ext cx="1794796" cy="113969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Fout-positieven/Gewonnen levensjaren"/>
          <p:cNvSpPr txBox="1"/>
          <p:nvPr/>
        </p:nvSpPr>
        <p:spPr>
          <a:xfrm>
            <a:off x="3198549" y="3883513"/>
            <a:ext cx="11483176" cy="111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C93D6C2-7EC5-D346-A913-5678C655C8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6301" y="4442146"/>
          <a:ext cx="17585928" cy="8297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924">
                  <a:extLst>
                    <a:ext uri="{9D8B030D-6E8A-4147-A177-3AD203B41FA5}">
                      <a16:colId xmlns:a16="http://schemas.microsoft.com/office/drawing/2014/main" val="2733577113"/>
                    </a:ext>
                  </a:extLst>
                </a:gridCol>
                <a:gridCol w="4770040">
                  <a:extLst>
                    <a:ext uri="{9D8B030D-6E8A-4147-A177-3AD203B41FA5}">
                      <a16:colId xmlns:a16="http://schemas.microsoft.com/office/drawing/2014/main" val="1874977523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1670775009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3119547013"/>
                    </a:ext>
                  </a:extLst>
                </a:gridCol>
              </a:tblGrid>
              <a:tr h="1347893">
                <a:tc>
                  <a:txBody>
                    <a:bodyPr/>
                    <a:lstStyle/>
                    <a:p>
                      <a:endParaRPr lang="nl-NL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Gewonnen</a:t>
                      </a:r>
                      <a:r>
                        <a:rPr lang="nl-NL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levensjaren</a:t>
                      </a:r>
                      <a:endParaRPr lang="nl-NL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Fout-positieven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28460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Eerder starten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28015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Laag risico: minder intensief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398838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Hoog risico: intensiever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40084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techniek: tomosynthese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42274"/>
                  </a:ext>
                </a:extLst>
              </a:tr>
            </a:tbl>
          </a:graphicData>
        </a:graphic>
      </p:graphicFrame>
      <p:sp>
        <p:nvSpPr>
          <p:cNvPr id="18" name="Pijl-omhoog 17"/>
          <p:cNvSpPr/>
          <p:nvPr/>
        </p:nvSpPr>
        <p:spPr>
          <a:xfrm>
            <a:off x="7461886" y="6355294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ijl-omhoog 18"/>
          <p:cNvSpPr/>
          <p:nvPr/>
        </p:nvSpPr>
        <p:spPr>
          <a:xfrm>
            <a:off x="11593884" y="6355294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ijl-omhoog 19"/>
          <p:cNvSpPr/>
          <p:nvPr/>
        </p:nvSpPr>
        <p:spPr>
          <a:xfrm>
            <a:off x="12366528" y="6351085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698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volgen voor balans voor- en nadelen"/>
          <p:cNvSpPr txBox="1"/>
          <p:nvPr/>
        </p:nvSpPr>
        <p:spPr>
          <a:xfrm>
            <a:off x="1206301" y="1187485"/>
            <a:ext cx="2027638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balans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nadelen</a:t>
            </a:r>
            <a:endParaRPr lang="nl-NL" dirty="0"/>
          </a:p>
          <a:p>
            <a:r>
              <a:rPr lang="nl-NL" sz="4400" dirty="0"/>
              <a:t>t.o.v. balans met huidige screening</a:t>
            </a:r>
            <a:endParaRPr sz="4400" dirty="0"/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7613" y="4594353"/>
            <a:ext cx="1794796" cy="113969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Fout-positieven/Gewonnen levensjaren"/>
          <p:cNvSpPr txBox="1"/>
          <p:nvPr/>
        </p:nvSpPr>
        <p:spPr>
          <a:xfrm>
            <a:off x="3198549" y="3883513"/>
            <a:ext cx="11483176" cy="111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C93D6C2-7EC5-D346-A913-5678C655C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85657"/>
              </p:ext>
            </p:extLst>
          </p:nvPr>
        </p:nvGraphicFramePr>
        <p:xfrm>
          <a:off x="1206301" y="4442146"/>
          <a:ext cx="17585928" cy="8297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924">
                  <a:extLst>
                    <a:ext uri="{9D8B030D-6E8A-4147-A177-3AD203B41FA5}">
                      <a16:colId xmlns:a16="http://schemas.microsoft.com/office/drawing/2014/main" val="2733577113"/>
                    </a:ext>
                  </a:extLst>
                </a:gridCol>
                <a:gridCol w="4770040">
                  <a:extLst>
                    <a:ext uri="{9D8B030D-6E8A-4147-A177-3AD203B41FA5}">
                      <a16:colId xmlns:a16="http://schemas.microsoft.com/office/drawing/2014/main" val="1874977523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1670775009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3119547013"/>
                    </a:ext>
                  </a:extLst>
                </a:gridCol>
              </a:tblGrid>
              <a:tr h="1347893">
                <a:tc>
                  <a:txBody>
                    <a:bodyPr/>
                    <a:lstStyle/>
                    <a:p>
                      <a:endParaRPr lang="nl-NL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Gewonnen</a:t>
                      </a:r>
                      <a:r>
                        <a:rPr lang="nl-NL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levensjaren</a:t>
                      </a:r>
                      <a:endParaRPr lang="nl-NL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Fout-positieven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28460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Eerder starten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28015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Laag risico: minder intensief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398838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Hoog risico: intensiever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40084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techniek: tomosynthese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42274"/>
                  </a:ext>
                </a:extLst>
              </a:tr>
            </a:tbl>
          </a:graphicData>
        </a:graphic>
      </p:graphicFrame>
      <p:sp>
        <p:nvSpPr>
          <p:cNvPr id="9" name="Pijl-omlaag 8"/>
          <p:cNvSpPr/>
          <p:nvPr/>
        </p:nvSpPr>
        <p:spPr>
          <a:xfrm>
            <a:off x="7461886" y="8096227"/>
            <a:ext cx="536028" cy="710840"/>
          </a:xfrm>
          <a:prstGeom prst="down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Pijl-omlaag 9"/>
          <p:cNvSpPr/>
          <p:nvPr/>
        </p:nvSpPr>
        <p:spPr>
          <a:xfrm>
            <a:off x="11593884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12366528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ijl-omhoog 17"/>
          <p:cNvSpPr/>
          <p:nvPr/>
        </p:nvSpPr>
        <p:spPr>
          <a:xfrm>
            <a:off x="7461886" y="6355294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ijl-omhoog 18"/>
          <p:cNvSpPr/>
          <p:nvPr/>
        </p:nvSpPr>
        <p:spPr>
          <a:xfrm>
            <a:off x="11593884" y="6355294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ijl-omhoog 19"/>
          <p:cNvSpPr/>
          <p:nvPr/>
        </p:nvSpPr>
        <p:spPr>
          <a:xfrm>
            <a:off x="12366528" y="6351085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41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volgen voor balans voor- en nadelen"/>
          <p:cNvSpPr txBox="1"/>
          <p:nvPr/>
        </p:nvSpPr>
        <p:spPr>
          <a:xfrm>
            <a:off x="1206301" y="1187485"/>
            <a:ext cx="2027638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balans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nadelen</a:t>
            </a:r>
            <a:endParaRPr lang="nl-NL" dirty="0"/>
          </a:p>
          <a:p>
            <a:r>
              <a:rPr lang="nl-NL" sz="4400" dirty="0"/>
              <a:t>t.o.v. balans met huidige screening</a:t>
            </a:r>
            <a:endParaRPr sz="4400" dirty="0"/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7613" y="4594353"/>
            <a:ext cx="1794796" cy="113969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Fout-positieven/Gewonnen levensjaren"/>
          <p:cNvSpPr txBox="1"/>
          <p:nvPr/>
        </p:nvSpPr>
        <p:spPr>
          <a:xfrm>
            <a:off x="3198549" y="3883513"/>
            <a:ext cx="11483176" cy="111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C93D6C2-7EC5-D346-A913-5678C655C8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6301" y="4442146"/>
          <a:ext cx="17585928" cy="8297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924">
                  <a:extLst>
                    <a:ext uri="{9D8B030D-6E8A-4147-A177-3AD203B41FA5}">
                      <a16:colId xmlns:a16="http://schemas.microsoft.com/office/drawing/2014/main" val="2733577113"/>
                    </a:ext>
                  </a:extLst>
                </a:gridCol>
                <a:gridCol w="4770040">
                  <a:extLst>
                    <a:ext uri="{9D8B030D-6E8A-4147-A177-3AD203B41FA5}">
                      <a16:colId xmlns:a16="http://schemas.microsoft.com/office/drawing/2014/main" val="1874977523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1670775009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3119547013"/>
                    </a:ext>
                  </a:extLst>
                </a:gridCol>
              </a:tblGrid>
              <a:tr h="1347893">
                <a:tc>
                  <a:txBody>
                    <a:bodyPr/>
                    <a:lstStyle/>
                    <a:p>
                      <a:endParaRPr lang="nl-NL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Gewonnen</a:t>
                      </a:r>
                      <a:r>
                        <a:rPr lang="nl-NL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levensjaren</a:t>
                      </a:r>
                      <a:endParaRPr lang="nl-NL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Fout-positieven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28460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Eerder starten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28015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Laag risico: minder intensief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gunstig</a:t>
                      </a: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398838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Hoog risico: intensiever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40084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techniek: tomosynthese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42274"/>
                  </a:ext>
                </a:extLst>
              </a:tr>
            </a:tbl>
          </a:graphicData>
        </a:graphic>
      </p:graphicFrame>
      <p:sp>
        <p:nvSpPr>
          <p:cNvPr id="9" name="Pijl-omlaag 8"/>
          <p:cNvSpPr/>
          <p:nvPr/>
        </p:nvSpPr>
        <p:spPr>
          <a:xfrm>
            <a:off x="7461886" y="8096227"/>
            <a:ext cx="536028" cy="710840"/>
          </a:xfrm>
          <a:prstGeom prst="down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Pijl-omlaag 9"/>
          <p:cNvSpPr/>
          <p:nvPr/>
        </p:nvSpPr>
        <p:spPr>
          <a:xfrm>
            <a:off x="11593884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12366528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ijl-omhoog 17"/>
          <p:cNvSpPr/>
          <p:nvPr/>
        </p:nvSpPr>
        <p:spPr>
          <a:xfrm>
            <a:off x="7461886" y="6355294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ijl-omhoog 18"/>
          <p:cNvSpPr/>
          <p:nvPr/>
        </p:nvSpPr>
        <p:spPr>
          <a:xfrm>
            <a:off x="11593884" y="6355294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ijl-omhoog 19"/>
          <p:cNvSpPr/>
          <p:nvPr/>
        </p:nvSpPr>
        <p:spPr>
          <a:xfrm>
            <a:off x="12366528" y="6351085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805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Borstkanker in Nederland"/>
          <p:cNvSpPr txBox="1"/>
          <p:nvPr/>
        </p:nvSpPr>
        <p:spPr>
          <a:xfrm>
            <a:off x="1160053" y="1187485"/>
            <a:ext cx="13097694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Borstkanker in Nederland</a:t>
            </a:r>
          </a:p>
        </p:txBody>
      </p:sp>
      <p:sp>
        <p:nvSpPr>
          <p:cNvPr id="166" name="1 op de 7 vrouwen in Nederland krijgt borstkanker gedurende haar leven"/>
          <p:cNvSpPr txBox="1"/>
          <p:nvPr/>
        </p:nvSpPr>
        <p:spPr>
          <a:xfrm>
            <a:off x="1235174" y="2726525"/>
            <a:ext cx="18610623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lnSpc>
                <a:spcPct val="150000"/>
              </a:lnSpc>
              <a:spcBef>
                <a:spcPts val="1000"/>
              </a:spcBef>
              <a:defRPr sz="4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 op de 7 vrouwen in Nederland krijgt borstkanker gedurende haar leven </a:t>
            </a:r>
          </a:p>
        </p:txBody>
      </p:sp>
      <p:sp>
        <p:nvSpPr>
          <p:cNvPr id="167" name="Vrouw"/>
          <p:cNvSpPr/>
          <p:nvPr/>
        </p:nvSpPr>
        <p:spPr>
          <a:xfrm>
            <a:off x="7444595" y="6255809"/>
            <a:ext cx="1134155" cy="250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" name="Vrouw"/>
          <p:cNvSpPr/>
          <p:nvPr/>
        </p:nvSpPr>
        <p:spPr>
          <a:xfrm>
            <a:off x="8838037" y="6255809"/>
            <a:ext cx="1134155" cy="250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" name="Vrouw"/>
          <p:cNvSpPr/>
          <p:nvPr/>
        </p:nvSpPr>
        <p:spPr>
          <a:xfrm>
            <a:off x="10231480" y="6255809"/>
            <a:ext cx="1134155" cy="250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0" name="Vrouw"/>
          <p:cNvSpPr/>
          <p:nvPr/>
        </p:nvSpPr>
        <p:spPr>
          <a:xfrm>
            <a:off x="13018365" y="6255809"/>
            <a:ext cx="1134155" cy="250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1" name="Vrouw"/>
          <p:cNvSpPr/>
          <p:nvPr/>
        </p:nvSpPr>
        <p:spPr>
          <a:xfrm>
            <a:off x="14411808" y="6255809"/>
            <a:ext cx="1134156" cy="250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" name="Vrouw"/>
          <p:cNvSpPr/>
          <p:nvPr/>
        </p:nvSpPr>
        <p:spPr>
          <a:xfrm>
            <a:off x="15805250" y="6255809"/>
            <a:ext cx="1134156" cy="250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" name="Vrouw"/>
          <p:cNvSpPr/>
          <p:nvPr/>
        </p:nvSpPr>
        <p:spPr>
          <a:xfrm>
            <a:off x="11624922" y="6255809"/>
            <a:ext cx="1134156" cy="250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Vrouw"/>
          <p:cNvSpPr/>
          <p:nvPr/>
        </p:nvSpPr>
        <p:spPr>
          <a:xfrm>
            <a:off x="11624922" y="6255809"/>
            <a:ext cx="1134156" cy="250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ED8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Rechthoek 14"/>
          <p:cNvSpPr txBox="1"/>
          <p:nvPr/>
        </p:nvSpPr>
        <p:spPr>
          <a:xfrm>
            <a:off x="1049285" y="12534101"/>
            <a:ext cx="466088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Bron:</a:t>
            </a:r>
            <a:r>
              <a:rPr dirty="0" smtClean="0"/>
              <a:t> </a:t>
            </a:r>
            <a:r>
              <a:rPr dirty="0" err="1"/>
              <a:t>Nederlandse</a:t>
            </a:r>
            <a:r>
              <a:rPr dirty="0"/>
              <a:t> </a:t>
            </a:r>
            <a:r>
              <a:rPr dirty="0" err="1"/>
              <a:t>Kankerregistratie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volgen voor balans voor- en nadelen"/>
          <p:cNvSpPr txBox="1"/>
          <p:nvPr/>
        </p:nvSpPr>
        <p:spPr>
          <a:xfrm>
            <a:off x="1206301" y="1187485"/>
            <a:ext cx="2027638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balans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nadelen</a:t>
            </a:r>
            <a:endParaRPr lang="nl-NL" dirty="0"/>
          </a:p>
          <a:p>
            <a:r>
              <a:rPr lang="nl-NL" sz="4400" dirty="0"/>
              <a:t>t.o.v. balans met huidige screening</a:t>
            </a:r>
            <a:endParaRPr sz="4400" dirty="0"/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7613" y="4594353"/>
            <a:ext cx="1794796" cy="113969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Fout-positieven/Gewonnen levensjaren"/>
          <p:cNvSpPr txBox="1"/>
          <p:nvPr/>
        </p:nvSpPr>
        <p:spPr>
          <a:xfrm>
            <a:off x="3198549" y="3883513"/>
            <a:ext cx="11483176" cy="111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C93D6C2-7EC5-D346-A913-5678C655C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1168"/>
              </p:ext>
            </p:extLst>
          </p:nvPr>
        </p:nvGraphicFramePr>
        <p:xfrm>
          <a:off x="1206301" y="4442146"/>
          <a:ext cx="17585928" cy="8297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924">
                  <a:extLst>
                    <a:ext uri="{9D8B030D-6E8A-4147-A177-3AD203B41FA5}">
                      <a16:colId xmlns:a16="http://schemas.microsoft.com/office/drawing/2014/main" val="2733577113"/>
                    </a:ext>
                  </a:extLst>
                </a:gridCol>
                <a:gridCol w="4770040">
                  <a:extLst>
                    <a:ext uri="{9D8B030D-6E8A-4147-A177-3AD203B41FA5}">
                      <a16:colId xmlns:a16="http://schemas.microsoft.com/office/drawing/2014/main" val="1874977523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1670775009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3119547013"/>
                    </a:ext>
                  </a:extLst>
                </a:gridCol>
              </a:tblGrid>
              <a:tr h="1347893">
                <a:tc>
                  <a:txBody>
                    <a:bodyPr/>
                    <a:lstStyle/>
                    <a:p>
                      <a:endParaRPr lang="nl-NL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Gewonnen</a:t>
                      </a:r>
                      <a:r>
                        <a:rPr lang="nl-NL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levensjaren</a:t>
                      </a:r>
                      <a:endParaRPr lang="nl-NL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Fout-positieven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28460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Eerder starten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28015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Laag risico: minder intensief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gunstig</a:t>
                      </a: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398838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Hoog risico: intensiever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40084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techniek: tomosynthese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42274"/>
                  </a:ext>
                </a:extLst>
              </a:tr>
            </a:tbl>
          </a:graphicData>
        </a:graphic>
      </p:graphicFrame>
      <p:sp>
        <p:nvSpPr>
          <p:cNvPr id="9" name="Pijl-omlaag 8"/>
          <p:cNvSpPr/>
          <p:nvPr/>
        </p:nvSpPr>
        <p:spPr>
          <a:xfrm>
            <a:off x="7461886" y="8096227"/>
            <a:ext cx="536028" cy="710840"/>
          </a:xfrm>
          <a:prstGeom prst="down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Pijl-omlaag 9"/>
          <p:cNvSpPr/>
          <p:nvPr/>
        </p:nvSpPr>
        <p:spPr>
          <a:xfrm>
            <a:off x="11593884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12366528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ijl-omhoog 17"/>
          <p:cNvSpPr/>
          <p:nvPr/>
        </p:nvSpPr>
        <p:spPr>
          <a:xfrm>
            <a:off x="7461886" y="6355294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ijl-omhoog 18"/>
          <p:cNvSpPr/>
          <p:nvPr/>
        </p:nvSpPr>
        <p:spPr>
          <a:xfrm>
            <a:off x="11593884" y="6355294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ijl-omhoog 19"/>
          <p:cNvSpPr/>
          <p:nvPr/>
        </p:nvSpPr>
        <p:spPr>
          <a:xfrm>
            <a:off x="12366528" y="6351085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Pijl-omhoog 20"/>
          <p:cNvSpPr/>
          <p:nvPr/>
        </p:nvSpPr>
        <p:spPr>
          <a:xfrm>
            <a:off x="7461886" y="9797742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Pijl-omhoog 21"/>
          <p:cNvSpPr/>
          <p:nvPr/>
        </p:nvSpPr>
        <p:spPr>
          <a:xfrm>
            <a:off x="11593884" y="9797742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Pijl-omhoog 22"/>
          <p:cNvSpPr/>
          <p:nvPr/>
        </p:nvSpPr>
        <p:spPr>
          <a:xfrm>
            <a:off x="12366528" y="9797742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416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volgen voor balans voor- en nadelen"/>
          <p:cNvSpPr txBox="1"/>
          <p:nvPr/>
        </p:nvSpPr>
        <p:spPr>
          <a:xfrm>
            <a:off x="1206301" y="1187485"/>
            <a:ext cx="2027638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balans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nadelen</a:t>
            </a:r>
            <a:endParaRPr lang="nl-NL" dirty="0"/>
          </a:p>
          <a:p>
            <a:r>
              <a:rPr lang="nl-NL" sz="4400" dirty="0"/>
              <a:t>t.o.v. balans met huidige screening</a:t>
            </a:r>
            <a:endParaRPr sz="4400" dirty="0"/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7613" y="4594353"/>
            <a:ext cx="1794796" cy="113969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Fout-positieven/Gewonnen levensjaren"/>
          <p:cNvSpPr txBox="1"/>
          <p:nvPr/>
        </p:nvSpPr>
        <p:spPr>
          <a:xfrm>
            <a:off x="3198549" y="3883513"/>
            <a:ext cx="11483176" cy="111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C93D6C2-7EC5-D346-A913-5678C655C8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6301" y="4442146"/>
          <a:ext cx="17585928" cy="8297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924">
                  <a:extLst>
                    <a:ext uri="{9D8B030D-6E8A-4147-A177-3AD203B41FA5}">
                      <a16:colId xmlns:a16="http://schemas.microsoft.com/office/drawing/2014/main" val="2733577113"/>
                    </a:ext>
                  </a:extLst>
                </a:gridCol>
                <a:gridCol w="4770040">
                  <a:extLst>
                    <a:ext uri="{9D8B030D-6E8A-4147-A177-3AD203B41FA5}">
                      <a16:colId xmlns:a16="http://schemas.microsoft.com/office/drawing/2014/main" val="1874977523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1670775009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3119547013"/>
                    </a:ext>
                  </a:extLst>
                </a:gridCol>
              </a:tblGrid>
              <a:tr h="1347893">
                <a:tc>
                  <a:txBody>
                    <a:bodyPr/>
                    <a:lstStyle/>
                    <a:p>
                      <a:endParaRPr lang="nl-NL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Gewonnen</a:t>
                      </a:r>
                      <a:r>
                        <a:rPr lang="nl-NL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levensjaren</a:t>
                      </a:r>
                      <a:endParaRPr lang="nl-NL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Fout-positieven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28460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Eerder starten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28015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Laag risico: minder intensief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gunstig</a:t>
                      </a: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398838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Hoog risico: intensiever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40084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techniek: tomosynthese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42274"/>
                  </a:ext>
                </a:extLst>
              </a:tr>
            </a:tbl>
          </a:graphicData>
        </a:graphic>
      </p:graphicFrame>
      <p:sp>
        <p:nvSpPr>
          <p:cNvPr id="9" name="Pijl-omlaag 8"/>
          <p:cNvSpPr/>
          <p:nvPr/>
        </p:nvSpPr>
        <p:spPr>
          <a:xfrm>
            <a:off x="7461886" y="8096227"/>
            <a:ext cx="536028" cy="710840"/>
          </a:xfrm>
          <a:prstGeom prst="down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Pijl-omlaag 9"/>
          <p:cNvSpPr/>
          <p:nvPr/>
        </p:nvSpPr>
        <p:spPr>
          <a:xfrm>
            <a:off x="11593884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12366528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ijl-omhoog 17"/>
          <p:cNvSpPr/>
          <p:nvPr/>
        </p:nvSpPr>
        <p:spPr>
          <a:xfrm>
            <a:off x="7461886" y="6355294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ijl-omhoog 18"/>
          <p:cNvSpPr/>
          <p:nvPr/>
        </p:nvSpPr>
        <p:spPr>
          <a:xfrm>
            <a:off x="11593884" y="6355294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ijl-omhoog 19"/>
          <p:cNvSpPr/>
          <p:nvPr/>
        </p:nvSpPr>
        <p:spPr>
          <a:xfrm>
            <a:off x="12366528" y="6351085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Pijl-omhoog 20"/>
          <p:cNvSpPr/>
          <p:nvPr/>
        </p:nvSpPr>
        <p:spPr>
          <a:xfrm>
            <a:off x="7461886" y="9797742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Pijl-omhoog 21"/>
          <p:cNvSpPr/>
          <p:nvPr/>
        </p:nvSpPr>
        <p:spPr>
          <a:xfrm>
            <a:off x="11593884" y="9797742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Pijl-omhoog 22"/>
          <p:cNvSpPr/>
          <p:nvPr/>
        </p:nvSpPr>
        <p:spPr>
          <a:xfrm>
            <a:off x="12366528" y="9797742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682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volgen voor balans voor- en nadelen"/>
          <p:cNvSpPr txBox="1"/>
          <p:nvPr/>
        </p:nvSpPr>
        <p:spPr>
          <a:xfrm>
            <a:off x="1206301" y="1187485"/>
            <a:ext cx="2027638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balans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nadelen</a:t>
            </a:r>
            <a:endParaRPr lang="nl-NL" dirty="0"/>
          </a:p>
          <a:p>
            <a:r>
              <a:rPr lang="nl-NL" sz="4400" dirty="0"/>
              <a:t>t.o.v. balans met huidige screening</a:t>
            </a:r>
            <a:endParaRPr sz="4400" dirty="0"/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7613" y="4594353"/>
            <a:ext cx="1794796" cy="113969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Fout-positieven/Gewonnen levensjaren"/>
          <p:cNvSpPr txBox="1"/>
          <p:nvPr/>
        </p:nvSpPr>
        <p:spPr>
          <a:xfrm>
            <a:off x="3198549" y="3883513"/>
            <a:ext cx="11483176" cy="111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C93D6C2-7EC5-D346-A913-5678C655C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87278"/>
              </p:ext>
            </p:extLst>
          </p:nvPr>
        </p:nvGraphicFramePr>
        <p:xfrm>
          <a:off x="1206301" y="4442146"/>
          <a:ext cx="17585928" cy="8297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924">
                  <a:extLst>
                    <a:ext uri="{9D8B030D-6E8A-4147-A177-3AD203B41FA5}">
                      <a16:colId xmlns:a16="http://schemas.microsoft.com/office/drawing/2014/main" val="2733577113"/>
                    </a:ext>
                  </a:extLst>
                </a:gridCol>
                <a:gridCol w="4770040">
                  <a:extLst>
                    <a:ext uri="{9D8B030D-6E8A-4147-A177-3AD203B41FA5}">
                      <a16:colId xmlns:a16="http://schemas.microsoft.com/office/drawing/2014/main" val="1874977523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1670775009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3119547013"/>
                    </a:ext>
                  </a:extLst>
                </a:gridCol>
              </a:tblGrid>
              <a:tr h="1347893">
                <a:tc>
                  <a:txBody>
                    <a:bodyPr/>
                    <a:lstStyle/>
                    <a:p>
                      <a:endParaRPr lang="nl-NL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Gewonnen</a:t>
                      </a:r>
                      <a:r>
                        <a:rPr lang="nl-NL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levensjaren</a:t>
                      </a:r>
                      <a:endParaRPr lang="nl-NL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Fout-positieven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28460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Eerder starten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28015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Laag risico: minder intensief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gunstig</a:t>
                      </a: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398838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Hoog risico: intensiever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40084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techniek: tomosynthese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42274"/>
                  </a:ext>
                </a:extLst>
              </a:tr>
            </a:tbl>
          </a:graphicData>
        </a:graphic>
      </p:graphicFrame>
      <p:sp>
        <p:nvSpPr>
          <p:cNvPr id="9" name="Pijl-omlaag 8"/>
          <p:cNvSpPr/>
          <p:nvPr/>
        </p:nvSpPr>
        <p:spPr>
          <a:xfrm>
            <a:off x="7461886" y="8096227"/>
            <a:ext cx="536028" cy="710840"/>
          </a:xfrm>
          <a:prstGeom prst="down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Pijl-omlaag 9"/>
          <p:cNvSpPr/>
          <p:nvPr/>
        </p:nvSpPr>
        <p:spPr>
          <a:xfrm>
            <a:off x="11593884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12366528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ijl-omlaag 12"/>
          <p:cNvSpPr/>
          <p:nvPr/>
        </p:nvSpPr>
        <p:spPr>
          <a:xfrm>
            <a:off x="12003788" y="11547094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ijl-omhoog 17"/>
          <p:cNvSpPr/>
          <p:nvPr/>
        </p:nvSpPr>
        <p:spPr>
          <a:xfrm>
            <a:off x="7461886" y="6355294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ijl-omhoog 18"/>
          <p:cNvSpPr/>
          <p:nvPr/>
        </p:nvSpPr>
        <p:spPr>
          <a:xfrm>
            <a:off x="11593884" y="6355294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ijl-omhoog 19"/>
          <p:cNvSpPr/>
          <p:nvPr/>
        </p:nvSpPr>
        <p:spPr>
          <a:xfrm>
            <a:off x="12366528" y="6351085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Pijl-omhoog 20"/>
          <p:cNvSpPr/>
          <p:nvPr/>
        </p:nvSpPr>
        <p:spPr>
          <a:xfrm>
            <a:off x="7461886" y="9797742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Pijl-omhoog 21"/>
          <p:cNvSpPr/>
          <p:nvPr/>
        </p:nvSpPr>
        <p:spPr>
          <a:xfrm>
            <a:off x="11593884" y="9797742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Pijl-omhoog 22"/>
          <p:cNvSpPr/>
          <p:nvPr/>
        </p:nvSpPr>
        <p:spPr>
          <a:xfrm>
            <a:off x="12366528" y="9797742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Pijl-omhoog 23"/>
          <p:cNvSpPr/>
          <p:nvPr/>
        </p:nvSpPr>
        <p:spPr>
          <a:xfrm>
            <a:off x="7461886" y="11507676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962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volgen voor balans voor- en nadelen"/>
          <p:cNvSpPr txBox="1"/>
          <p:nvPr/>
        </p:nvSpPr>
        <p:spPr>
          <a:xfrm>
            <a:off x="1206301" y="1187485"/>
            <a:ext cx="2027638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Gevolgen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balans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nadelen</a:t>
            </a:r>
            <a:endParaRPr lang="nl-NL" dirty="0"/>
          </a:p>
          <a:p>
            <a:r>
              <a:rPr lang="nl-NL" sz="4400" dirty="0"/>
              <a:t>t.o.v. balans met huidige screening</a:t>
            </a:r>
            <a:endParaRPr sz="4400" dirty="0"/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7613" y="4594353"/>
            <a:ext cx="1794796" cy="113969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Fout-positieven/Gewonnen levensjaren"/>
          <p:cNvSpPr txBox="1"/>
          <p:nvPr/>
        </p:nvSpPr>
        <p:spPr>
          <a:xfrm>
            <a:off x="3198549" y="3883513"/>
            <a:ext cx="11483176" cy="111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C93D6C2-7EC5-D346-A913-5678C655C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79290"/>
              </p:ext>
            </p:extLst>
          </p:nvPr>
        </p:nvGraphicFramePr>
        <p:xfrm>
          <a:off x="1206301" y="4442146"/>
          <a:ext cx="17585928" cy="8297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924">
                  <a:extLst>
                    <a:ext uri="{9D8B030D-6E8A-4147-A177-3AD203B41FA5}">
                      <a16:colId xmlns:a16="http://schemas.microsoft.com/office/drawing/2014/main" val="2733577113"/>
                    </a:ext>
                  </a:extLst>
                </a:gridCol>
                <a:gridCol w="4770040">
                  <a:extLst>
                    <a:ext uri="{9D8B030D-6E8A-4147-A177-3AD203B41FA5}">
                      <a16:colId xmlns:a16="http://schemas.microsoft.com/office/drawing/2014/main" val="1874977523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1670775009"/>
                    </a:ext>
                  </a:extLst>
                </a:gridCol>
                <a:gridCol w="4396482">
                  <a:extLst>
                    <a:ext uri="{9D8B030D-6E8A-4147-A177-3AD203B41FA5}">
                      <a16:colId xmlns:a16="http://schemas.microsoft.com/office/drawing/2014/main" val="3119547013"/>
                    </a:ext>
                  </a:extLst>
                </a:gridCol>
              </a:tblGrid>
              <a:tr h="1347893">
                <a:tc>
                  <a:txBody>
                    <a:bodyPr/>
                    <a:lstStyle/>
                    <a:p>
                      <a:endParaRPr lang="nl-NL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Gewonnen</a:t>
                      </a:r>
                      <a:r>
                        <a:rPr lang="nl-NL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levensjaren</a:t>
                      </a:r>
                      <a:endParaRPr lang="nl-NL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Nadeel: </a:t>
                      </a:r>
                    </a:p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Fout-positieven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28460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Eerder starten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28015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Laag risico: minder intensief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gunstig</a:t>
                      </a: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398838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Hoog risico: intensiever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ongunstig</a:t>
                      </a:r>
                    </a:p>
                    <a:p>
                      <a:endParaRPr lang="nl-NL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400847"/>
                  </a:ext>
                </a:extLst>
              </a:tr>
              <a:tr h="1347893">
                <a:tc>
                  <a:txBody>
                    <a:bodyPr/>
                    <a:lstStyle/>
                    <a:p>
                      <a:pPr algn="l"/>
                      <a:r>
                        <a:rPr lang="nl-N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Nieuwe techniek: tomosynthese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gunstig</a:t>
                      </a:r>
                    </a:p>
                    <a:p>
                      <a:endParaRPr lang="nl-NL" sz="3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42274"/>
                  </a:ext>
                </a:extLst>
              </a:tr>
            </a:tbl>
          </a:graphicData>
        </a:graphic>
      </p:graphicFrame>
      <p:sp>
        <p:nvSpPr>
          <p:cNvPr id="9" name="Pijl-omlaag 8"/>
          <p:cNvSpPr/>
          <p:nvPr/>
        </p:nvSpPr>
        <p:spPr>
          <a:xfrm>
            <a:off x="7461886" y="8096227"/>
            <a:ext cx="536028" cy="710840"/>
          </a:xfrm>
          <a:prstGeom prst="down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Pijl-omlaag 9"/>
          <p:cNvSpPr/>
          <p:nvPr/>
        </p:nvSpPr>
        <p:spPr>
          <a:xfrm>
            <a:off x="11593884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12366528" y="8096227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ijl-omlaag 12"/>
          <p:cNvSpPr/>
          <p:nvPr/>
        </p:nvSpPr>
        <p:spPr>
          <a:xfrm>
            <a:off x="12003788" y="11547094"/>
            <a:ext cx="536028" cy="710840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ijl-omhoog 17"/>
          <p:cNvSpPr/>
          <p:nvPr/>
        </p:nvSpPr>
        <p:spPr>
          <a:xfrm>
            <a:off x="7461886" y="6355294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ijl-omhoog 18"/>
          <p:cNvSpPr/>
          <p:nvPr/>
        </p:nvSpPr>
        <p:spPr>
          <a:xfrm>
            <a:off x="11593884" y="6355294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ijl-omhoog 19"/>
          <p:cNvSpPr/>
          <p:nvPr/>
        </p:nvSpPr>
        <p:spPr>
          <a:xfrm>
            <a:off x="12366528" y="6351085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Pijl-omhoog 20"/>
          <p:cNvSpPr/>
          <p:nvPr/>
        </p:nvSpPr>
        <p:spPr>
          <a:xfrm>
            <a:off x="7461886" y="9797742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Pijl-omhoog 21"/>
          <p:cNvSpPr/>
          <p:nvPr/>
        </p:nvSpPr>
        <p:spPr>
          <a:xfrm>
            <a:off x="11593884" y="9797742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Pijl-omhoog 22"/>
          <p:cNvSpPr/>
          <p:nvPr/>
        </p:nvSpPr>
        <p:spPr>
          <a:xfrm>
            <a:off x="12366528" y="9797742"/>
            <a:ext cx="536028" cy="750258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Pijl-omhoog 23"/>
          <p:cNvSpPr/>
          <p:nvPr/>
        </p:nvSpPr>
        <p:spPr>
          <a:xfrm>
            <a:off x="7461886" y="11507676"/>
            <a:ext cx="536028" cy="750258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2182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onclusie"/>
          <p:cNvSpPr txBox="1"/>
          <p:nvPr/>
        </p:nvSpPr>
        <p:spPr>
          <a:xfrm>
            <a:off x="1206301" y="1187485"/>
            <a:ext cx="6802582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Conclusie</a:t>
            </a:r>
            <a:r>
              <a:rPr lang="nl-NL" dirty="0"/>
              <a:t> I</a:t>
            </a:r>
            <a:endParaRPr dirty="0"/>
          </a:p>
        </p:txBody>
      </p:sp>
      <p:sp>
        <p:nvSpPr>
          <p:cNvPr id="244" name="Sinds de introductie van screening is de borstkankersterfte, door o.a. vroegere detectie en betere behandeling, afgenomen met 30%.…"/>
          <p:cNvSpPr txBox="1"/>
          <p:nvPr/>
        </p:nvSpPr>
        <p:spPr>
          <a:xfrm>
            <a:off x="1473200" y="3586150"/>
            <a:ext cx="18671309" cy="5142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143000" lvl="1" indent="-533400" algn="l" defTabSz="914400">
              <a:lnSpc>
                <a:spcPct val="150000"/>
              </a:lnSpc>
              <a:spcBef>
                <a:spcPts val="500"/>
              </a:spcBef>
              <a:buSzPct val="123000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Sinds</a:t>
            </a:r>
            <a:r>
              <a:rPr dirty="0"/>
              <a:t> de </a:t>
            </a:r>
            <a:r>
              <a:rPr dirty="0" err="1"/>
              <a:t>introductie</a:t>
            </a:r>
            <a:r>
              <a:rPr dirty="0"/>
              <a:t> van screening is de </a:t>
            </a:r>
            <a:r>
              <a:rPr b="1" dirty="0" err="1"/>
              <a:t>borstkankersterfte</a:t>
            </a:r>
            <a:r>
              <a:rPr dirty="0"/>
              <a:t>, door </a:t>
            </a:r>
            <a:r>
              <a:rPr dirty="0" err="1"/>
              <a:t>o.a</a:t>
            </a:r>
            <a:r>
              <a:rPr dirty="0"/>
              <a:t>. </a:t>
            </a:r>
            <a:r>
              <a:rPr dirty="0" err="1"/>
              <a:t>vroegere</a:t>
            </a:r>
            <a:r>
              <a:rPr dirty="0"/>
              <a:t> </a:t>
            </a:r>
            <a:r>
              <a:rPr dirty="0" err="1"/>
              <a:t>detectie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betere</a:t>
            </a:r>
            <a:r>
              <a:rPr dirty="0"/>
              <a:t> </a:t>
            </a:r>
            <a:r>
              <a:rPr dirty="0" err="1"/>
              <a:t>behandeling</a:t>
            </a:r>
            <a:r>
              <a:rPr dirty="0"/>
              <a:t>,</a:t>
            </a:r>
            <a:r>
              <a:rPr b="1" dirty="0"/>
              <a:t> </a:t>
            </a:r>
            <a:r>
              <a:rPr b="1" dirty="0" err="1"/>
              <a:t>afgenomen</a:t>
            </a:r>
            <a:r>
              <a:rPr b="1" dirty="0"/>
              <a:t> </a:t>
            </a:r>
            <a:r>
              <a:rPr dirty="0"/>
              <a:t>met 30%.</a:t>
            </a:r>
          </a:p>
          <a:p>
            <a:pPr algn="l" defTabSz="914400">
              <a:lnSpc>
                <a:spcPct val="150000"/>
              </a:lnSpc>
              <a:spcBef>
                <a:spcPts val="500"/>
              </a:spcBef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143000" lvl="1" indent="-533400" algn="l" defTabSz="914400">
              <a:lnSpc>
                <a:spcPct val="150000"/>
              </a:lnSpc>
              <a:spcBef>
                <a:spcPts val="500"/>
              </a:spcBef>
              <a:buSzPct val="123000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Het </a:t>
            </a:r>
            <a:r>
              <a:rPr dirty="0" err="1"/>
              <a:t>aantal</a:t>
            </a:r>
            <a:r>
              <a:rPr dirty="0"/>
              <a:t> </a:t>
            </a:r>
            <a:r>
              <a:rPr b="1" dirty="0" err="1"/>
              <a:t>fout-positieven</a:t>
            </a:r>
            <a:r>
              <a:rPr dirty="0"/>
              <a:t> is </a:t>
            </a:r>
            <a:r>
              <a:rPr b="1" dirty="0" err="1"/>
              <a:t>gestegen</a:t>
            </a:r>
            <a:r>
              <a:rPr dirty="0"/>
              <a:t> over de </a:t>
            </a:r>
            <a:r>
              <a:rPr dirty="0" err="1"/>
              <a:t>tijd</a:t>
            </a:r>
            <a:r>
              <a:rPr dirty="0"/>
              <a:t>.</a:t>
            </a:r>
            <a:endParaRPr lang="nl-NL" dirty="0"/>
          </a:p>
          <a:p>
            <a:pPr marL="1143000" lvl="1" indent="-533400" algn="l" defTabSz="914400">
              <a:lnSpc>
                <a:spcPct val="150000"/>
              </a:lnSpc>
              <a:spcBef>
                <a:spcPts val="500"/>
              </a:spcBef>
              <a:buSzPct val="123000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dirty="0"/>
              <a:t>Het aantal</a:t>
            </a:r>
            <a:r>
              <a:rPr lang="nl-NL" b="1" dirty="0"/>
              <a:t> fout-negatieven </a:t>
            </a:r>
            <a:r>
              <a:rPr lang="nl-NL" dirty="0"/>
              <a:t>is </a:t>
            </a:r>
            <a:r>
              <a:rPr lang="nl-NL" b="1" dirty="0"/>
              <a:t>hetzelfde</a:t>
            </a:r>
            <a:r>
              <a:rPr lang="nl-NL" dirty="0"/>
              <a:t> gebleven.</a:t>
            </a:r>
            <a:endParaRPr dirty="0"/>
          </a:p>
        </p:txBody>
      </p:sp>
      <p:sp>
        <p:nvSpPr>
          <p:cNvPr id="4" name="Rechthoek 14"/>
          <p:cNvSpPr txBox="1"/>
          <p:nvPr/>
        </p:nvSpPr>
        <p:spPr>
          <a:xfrm>
            <a:off x="1206301" y="12946559"/>
            <a:ext cx="1968817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BMC Cancer, 2018; Sankatsing et al. International Journal of Cancer, 2017.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8368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onclusie"/>
          <p:cNvSpPr txBox="1"/>
          <p:nvPr/>
        </p:nvSpPr>
        <p:spPr>
          <a:xfrm>
            <a:off x="1206301" y="1187485"/>
            <a:ext cx="6149119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Conclusie</a:t>
            </a:r>
            <a:r>
              <a:rPr lang="nl-NL" dirty="0"/>
              <a:t> II</a:t>
            </a:r>
            <a:endParaRPr dirty="0"/>
          </a:p>
        </p:txBody>
      </p:sp>
      <p:sp>
        <p:nvSpPr>
          <p:cNvPr id="308" name="Eerder starten met screenen is kosteneffectief maar leidt tot minder gunstige balans tussen voor- en nadelen…"/>
          <p:cNvSpPr txBox="1"/>
          <p:nvPr/>
        </p:nvSpPr>
        <p:spPr>
          <a:xfrm>
            <a:off x="1473200" y="3586150"/>
            <a:ext cx="19583400" cy="7199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609600" lvl="1" indent="0" algn="l" defTabSz="914400">
              <a:lnSpc>
                <a:spcPct val="150000"/>
              </a:lnSpc>
              <a:spcBef>
                <a:spcPts val="500"/>
              </a:spcBef>
              <a:buSzPct val="123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b="1" dirty="0"/>
              <a:t>Kosteneffectieve </a:t>
            </a:r>
            <a:r>
              <a:rPr lang="nl-NL" sz="3600" dirty="0"/>
              <a:t>aanpassingen van huidige screening zijn:</a:t>
            </a:r>
          </a:p>
          <a:p>
            <a:pPr marL="609600" lvl="8" indent="0" algn="l" defTabSz="914400">
              <a:lnSpc>
                <a:spcPct val="150000"/>
              </a:lnSpc>
              <a:spcBef>
                <a:spcPts val="500"/>
              </a:spcBef>
              <a:buSzPct val="123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1. Eerder starten met screenen </a:t>
            </a:r>
          </a:p>
          <a:p>
            <a:pPr marL="609600" lvl="8" indent="0" algn="l" defTabSz="914400">
              <a:lnSpc>
                <a:spcPct val="150000"/>
              </a:lnSpc>
              <a:spcBef>
                <a:spcPts val="500"/>
              </a:spcBef>
              <a:buSzPct val="123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2. Minder intensief screenen van vrouwen met een laag risico </a:t>
            </a:r>
          </a:p>
          <a:p>
            <a:pPr marL="609600" lvl="8" indent="0" algn="l" defTabSz="914400">
              <a:lnSpc>
                <a:spcPct val="150000"/>
              </a:lnSpc>
              <a:spcBef>
                <a:spcPts val="500"/>
              </a:spcBef>
              <a:buSzPct val="123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3. Intensiever screenen van vrouwen met een hoog risico</a:t>
            </a:r>
          </a:p>
          <a:p>
            <a:pPr marL="609600" lvl="8" indent="0" algn="l" defTabSz="914400">
              <a:lnSpc>
                <a:spcPct val="150000"/>
              </a:lnSpc>
              <a:spcBef>
                <a:spcPts val="500"/>
              </a:spcBef>
              <a:buSzPct val="123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nl-NL" sz="3600" dirty="0"/>
          </a:p>
          <a:p>
            <a:pPr marL="609600" lvl="8" indent="0" algn="l" defTabSz="914400">
              <a:lnSpc>
                <a:spcPct val="150000"/>
              </a:lnSpc>
              <a:spcBef>
                <a:spcPts val="500"/>
              </a:spcBef>
              <a:buSzPct val="123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Aangepaste strategieën die de </a:t>
            </a:r>
            <a:r>
              <a:rPr lang="nl-NL" sz="3600" b="1" dirty="0"/>
              <a:t>balans tussen voor en nadelen gunstig beïnvloeden </a:t>
            </a:r>
            <a:r>
              <a:rPr lang="nl-NL" sz="3600" dirty="0"/>
              <a:t>zijn:</a:t>
            </a:r>
          </a:p>
          <a:p>
            <a:pPr marL="609600" lvl="8" indent="0" algn="l" defTabSz="914400">
              <a:lnSpc>
                <a:spcPct val="150000"/>
              </a:lnSpc>
              <a:spcBef>
                <a:spcPts val="500"/>
              </a:spcBef>
              <a:buSzPct val="123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1. Minder intensief screenen van vrouwen met een laag risico </a:t>
            </a:r>
          </a:p>
          <a:p>
            <a:pPr marL="609600" lvl="8" indent="0" algn="l" defTabSz="914400">
              <a:lnSpc>
                <a:spcPct val="150000"/>
              </a:lnSpc>
              <a:spcBef>
                <a:spcPts val="500"/>
              </a:spcBef>
              <a:buSzPct val="123000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2. Screenen met tomosynthese i.p.v. digitale mammografie</a:t>
            </a:r>
          </a:p>
        </p:txBody>
      </p:sp>
      <p:sp>
        <p:nvSpPr>
          <p:cNvPr id="4" name="Rechthoek 14"/>
          <p:cNvSpPr txBox="1"/>
          <p:nvPr/>
        </p:nvSpPr>
        <p:spPr>
          <a:xfrm>
            <a:off x="1206301" y="12946559"/>
            <a:ext cx="19688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Bronnen:</a:t>
            </a:r>
            <a:r>
              <a:rPr dirty="0" smtClean="0"/>
              <a:t> </a:t>
            </a:r>
            <a:r>
              <a:rPr lang="nl-NL" dirty="0" smtClean="0"/>
              <a:t>Sankatsing et al. International Journal of Cancer, 2015; Sankatsing </a:t>
            </a:r>
            <a:r>
              <a:rPr lang="nl-NL" dirty="0"/>
              <a:t>et al. International Journal of Cancer, </a:t>
            </a:r>
            <a:r>
              <a:rPr lang="nl-NL" dirty="0" smtClean="0"/>
              <a:t>2020; Sankatsing et al. </a:t>
            </a:r>
            <a:r>
              <a:rPr lang="nl-NL" dirty="0" err="1" smtClean="0"/>
              <a:t>Radiology</a:t>
            </a:r>
            <a:r>
              <a:rPr lang="nl-NL" dirty="0" smtClean="0"/>
              <a:t>, 2020.</a:t>
            </a:r>
            <a:endParaRPr lang="nl-NL" dirty="0"/>
          </a:p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g_valletje.jpg" descr="Bg_valletj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4206" y="-1511243"/>
            <a:ext cx="24812412" cy="1673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oom_Kleur_4x3.jpg" descr="Boom_Kleur_4x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02317" y="107554"/>
            <a:ext cx="16023339" cy="12017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Het kwantificeren en verbeteren van…"/>
          <p:cNvSpPr txBox="1"/>
          <p:nvPr/>
        </p:nvSpPr>
        <p:spPr>
          <a:xfrm>
            <a:off x="2464978" y="6454529"/>
            <a:ext cx="19454045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>
                <a:solidFill>
                  <a:srgbClr val="FFF4D8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rPr dirty="0"/>
              <a:t>Het </a:t>
            </a:r>
            <a:r>
              <a:rPr dirty="0" err="1"/>
              <a:t>kwantificeren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verbeteren</a:t>
            </a:r>
            <a:r>
              <a:rPr dirty="0"/>
              <a:t> van</a:t>
            </a:r>
          </a:p>
          <a:p>
            <a:pPr>
              <a:defRPr sz="8400">
                <a:solidFill>
                  <a:srgbClr val="FFF4D8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rPr dirty="0"/>
              <a:t>de </a:t>
            </a:r>
            <a:r>
              <a:rPr dirty="0" err="1"/>
              <a:t>uitkomsten</a:t>
            </a:r>
            <a:r>
              <a:rPr dirty="0"/>
              <a:t> van </a:t>
            </a:r>
            <a:r>
              <a:rPr dirty="0" err="1"/>
              <a:t>borstkankerscreening</a:t>
            </a:r>
            <a:endParaRPr dirty="0"/>
          </a:p>
        </p:txBody>
      </p:sp>
      <p:sp>
        <p:nvSpPr>
          <p:cNvPr id="154" name="Evaluatie op lange termijn model voorspellingen"/>
          <p:cNvSpPr txBox="1"/>
          <p:nvPr/>
        </p:nvSpPr>
        <p:spPr>
          <a:xfrm>
            <a:off x="5597246" y="9460658"/>
            <a:ext cx="1318950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EDAC69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rPr dirty="0" err="1"/>
              <a:t>Evaluatie</a:t>
            </a:r>
            <a:r>
              <a:rPr dirty="0"/>
              <a:t> </a:t>
            </a:r>
            <a:r>
              <a:rPr lang="nl-NL" dirty="0"/>
              <a:t>en</a:t>
            </a:r>
            <a:r>
              <a:rPr dirty="0"/>
              <a:t> </a:t>
            </a:r>
            <a:r>
              <a:rPr dirty="0" err="1"/>
              <a:t>lange</a:t>
            </a:r>
            <a:r>
              <a:rPr dirty="0"/>
              <a:t> </a:t>
            </a:r>
            <a:r>
              <a:rPr dirty="0" err="1"/>
              <a:t>termijn</a:t>
            </a:r>
            <a:r>
              <a:rPr dirty="0"/>
              <a:t> model </a:t>
            </a:r>
            <a:r>
              <a:rPr dirty="0" err="1"/>
              <a:t>voorspellingen</a:t>
            </a:r>
            <a:endParaRPr dirty="0"/>
          </a:p>
        </p:txBody>
      </p:sp>
      <p:sp>
        <p:nvSpPr>
          <p:cNvPr id="155" name="Valérie Sankatsing"/>
          <p:cNvSpPr txBox="1"/>
          <p:nvPr/>
        </p:nvSpPr>
        <p:spPr>
          <a:xfrm>
            <a:off x="10360521" y="11775479"/>
            <a:ext cx="3662958" cy="833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EDAC69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Valérie Sankatsing</a:t>
            </a:r>
          </a:p>
        </p:txBody>
      </p:sp>
    </p:spTree>
    <p:extLst>
      <p:ext uri="{BB962C8B-B14F-4D97-AF65-F5344CB8AC3E}">
        <p14:creationId xmlns:p14="http://schemas.microsoft.com/office/powerpoint/2010/main" val="1411613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orstkanker in Nederland"/>
          <p:cNvSpPr txBox="1"/>
          <p:nvPr/>
        </p:nvSpPr>
        <p:spPr>
          <a:xfrm>
            <a:off x="1172753" y="1187485"/>
            <a:ext cx="13097694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Borstkanker in Nederland</a:t>
            </a:r>
          </a:p>
        </p:txBody>
      </p:sp>
      <p:sp>
        <p:nvSpPr>
          <p:cNvPr id="178" name="1 op de 27 vrouwen overlijdt aan borstkanker"/>
          <p:cNvSpPr txBox="1"/>
          <p:nvPr/>
        </p:nvSpPr>
        <p:spPr>
          <a:xfrm>
            <a:off x="1235174" y="2726525"/>
            <a:ext cx="11556356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lnSpc>
                <a:spcPct val="150000"/>
              </a:lnSpc>
              <a:spcBef>
                <a:spcPts val="1000"/>
              </a:spcBef>
              <a:defRPr sz="4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 op de 27 vrouwen overlijdt aan borstkanker</a:t>
            </a:r>
          </a:p>
        </p:txBody>
      </p:sp>
      <p:sp>
        <p:nvSpPr>
          <p:cNvPr id="179" name="Vrouw"/>
          <p:cNvSpPr/>
          <p:nvPr/>
        </p:nvSpPr>
        <p:spPr>
          <a:xfrm>
            <a:off x="7779294" y="4698289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Vrouw"/>
          <p:cNvSpPr/>
          <p:nvPr/>
        </p:nvSpPr>
        <p:spPr>
          <a:xfrm>
            <a:off x="8778063" y="4698289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rouw"/>
          <p:cNvSpPr/>
          <p:nvPr/>
        </p:nvSpPr>
        <p:spPr>
          <a:xfrm>
            <a:off x="9776831" y="4698289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rouw"/>
          <p:cNvSpPr/>
          <p:nvPr/>
        </p:nvSpPr>
        <p:spPr>
          <a:xfrm>
            <a:off x="10775600" y="4698289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Vrouw"/>
          <p:cNvSpPr/>
          <p:nvPr/>
        </p:nvSpPr>
        <p:spPr>
          <a:xfrm>
            <a:off x="11774368" y="4698289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" name="Vrouw"/>
          <p:cNvSpPr/>
          <p:nvPr/>
        </p:nvSpPr>
        <p:spPr>
          <a:xfrm>
            <a:off x="12773138" y="4698289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" name="Vrouw"/>
          <p:cNvSpPr/>
          <p:nvPr/>
        </p:nvSpPr>
        <p:spPr>
          <a:xfrm>
            <a:off x="13771906" y="4698289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" name="Vrouw"/>
          <p:cNvSpPr/>
          <p:nvPr/>
        </p:nvSpPr>
        <p:spPr>
          <a:xfrm>
            <a:off x="14770675" y="4698289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" name="Vrouw"/>
          <p:cNvSpPr/>
          <p:nvPr/>
        </p:nvSpPr>
        <p:spPr>
          <a:xfrm>
            <a:off x="15769443" y="4698289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Vrouw"/>
          <p:cNvSpPr/>
          <p:nvPr/>
        </p:nvSpPr>
        <p:spPr>
          <a:xfrm>
            <a:off x="7779294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Vrouw"/>
          <p:cNvSpPr/>
          <p:nvPr/>
        </p:nvSpPr>
        <p:spPr>
          <a:xfrm>
            <a:off x="8778063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Vrouw"/>
          <p:cNvSpPr/>
          <p:nvPr/>
        </p:nvSpPr>
        <p:spPr>
          <a:xfrm>
            <a:off x="9776831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Vrouw"/>
          <p:cNvSpPr/>
          <p:nvPr/>
        </p:nvSpPr>
        <p:spPr>
          <a:xfrm>
            <a:off x="10775600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" name="Vrouw"/>
          <p:cNvSpPr/>
          <p:nvPr/>
        </p:nvSpPr>
        <p:spPr>
          <a:xfrm>
            <a:off x="11774368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3" name="Vrouw"/>
          <p:cNvSpPr/>
          <p:nvPr/>
        </p:nvSpPr>
        <p:spPr>
          <a:xfrm>
            <a:off x="12773138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4" name="Vrouw"/>
          <p:cNvSpPr/>
          <p:nvPr/>
        </p:nvSpPr>
        <p:spPr>
          <a:xfrm>
            <a:off x="13771906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Vrouw"/>
          <p:cNvSpPr/>
          <p:nvPr/>
        </p:nvSpPr>
        <p:spPr>
          <a:xfrm>
            <a:off x="14770675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Vrouw"/>
          <p:cNvSpPr/>
          <p:nvPr/>
        </p:nvSpPr>
        <p:spPr>
          <a:xfrm>
            <a:off x="15769443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Vrouw"/>
          <p:cNvSpPr/>
          <p:nvPr/>
        </p:nvSpPr>
        <p:spPr>
          <a:xfrm>
            <a:off x="7779294" y="8889200"/>
            <a:ext cx="835263" cy="184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Vrouw"/>
          <p:cNvSpPr/>
          <p:nvPr/>
        </p:nvSpPr>
        <p:spPr>
          <a:xfrm>
            <a:off x="8778063" y="8889200"/>
            <a:ext cx="835263" cy="184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" name="Vrouw"/>
          <p:cNvSpPr/>
          <p:nvPr/>
        </p:nvSpPr>
        <p:spPr>
          <a:xfrm>
            <a:off x="9776831" y="8889200"/>
            <a:ext cx="835263" cy="184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" name="Vrouw"/>
          <p:cNvSpPr/>
          <p:nvPr/>
        </p:nvSpPr>
        <p:spPr>
          <a:xfrm>
            <a:off x="10775600" y="8889200"/>
            <a:ext cx="835263" cy="184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Vrouw"/>
          <p:cNvSpPr/>
          <p:nvPr/>
        </p:nvSpPr>
        <p:spPr>
          <a:xfrm>
            <a:off x="11774368" y="8889200"/>
            <a:ext cx="835263" cy="184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" name="Vrouw"/>
          <p:cNvSpPr/>
          <p:nvPr/>
        </p:nvSpPr>
        <p:spPr>
          <a:xfrm>
            <a:off x="12773138" y="8889200"/>
            <a:ext cx="835263" cy="184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" name="Vrouw"/>
          <p:cNvSpPr/>
          <p:nvPr/>
        </p:nvSpPr>
        <p:spPr>
          <a:xfrm>
            <a:off x="13771906" y="8889200"/>
            <a:ext cx="835263" cy="184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" name="Vrouw"/>
          <p:cNvSpPr/>
          <p:nvPr/>
        </p:nvSpPr>
        <p:spPr>
          <a:xfrm>
            <a:off x="14770675" y="8889200"/>
            <a:ext cx="835263" cy="184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Vrouw"/>
          <p:cNvSpPr/>
          <p:nvPr/>
        </p:nvSpPr>
        <p:spPr>
          <a:xfrm>
            <a:off x="15769443" y="8889200"/>
            <a:ext cx="835263" cy="184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AAB3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Vrouw"/>
          <p:cNvSpPr/>
          <p:nvPr/>
        </p:nvSpPr>
        <p:spPr>
          <a:xfrm>
            <a:off x="11774368" y="6793745"/>
            <a:ext cx="835263" cy="184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DE4A2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Rechthoek 14"/>
          <p:cNvSpPr txBox="1"/>
          <p:nvPr/>
        </p:nvSpPr>
        <p:spPr>
          <a:xfrm>
            <a:off x="1049285" y="12534101"/>
            <a:ext cx="466088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Bron:</a:t>
            </a:r>
            <a:r>
              <a:rPr dirty="0" smtClean="0"/>
              <a:t> </a:t>
            </a:r>
            <a:r>
              <a:rPr dirty="0" err="1"/>
              <a:t>Nederlandse</a:t>
            </a:r>
            <a:r>
              <a:rPr dirty="0"/>
              <a:t> </a:t>
            </a:r>
            <a:r>
              <a:rPr dirty="0" err="1"/>
              <a:t>Kankerregistratie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Borstkankerstadia"/>
          <p:cNvSpPr txBox="1"/>
          <p:nvPr/>
        </p:nvSpPr>
        <p:spPr>
          <a:xfrm>
            <a:off x="1155327" y="1187485"/>
            <a:ext cx="9423277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Borstkankerstadia</a:t>
            </a:r>
          </a:p>
        </p:txBody>
      </p:sp>
      <p:sp>
        <p:nvSpPr>
          <p:cNvPr id="216" name="Rechthoek"/>
          <p:cNvSpPr/>
          <p:nvPr/>
        </p:nvSpPr>
        <p:spPr>
          <a:xfrm>
            <a:off x="16411841" y="4013200"/>
            <a:ext cx="1571359" cy="74774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aphicFrame>
        <p:nvGraphicFramePr>
          <p:cNvPr id="217" name="Tijdelijke aanduiding voor inhoud 5"/>
          <p:cNvGraphicFramePr/>
          <p:nvPr>
            <p:extLst>
              <p:ext uri="{D42A27DB-BD31-4B8C-83A1-F6EECF244321}">
                <p14:modId xmlns:p14="http://schemas.microsoft.com/office/powerpoint/2010/main" val="3653541380"/>
              </p:ext>
            </p:extLst>
          </p:nvPr>
        </p:nvGraphicFramePr>
        <p:xfrm>
          <a:off x="4714876" y="3304732"/>
          <a:ext cx="14235608" cy="882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7762874" y="3098069"/>
            <a:ext cx="143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2138659" y="4015494"/>
            <a:ext cx="10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6201184" y="8387829"/>
            <a:ext cx="133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2680" y="11490653"/>
            <a:ext cx="1969045" cy="63894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7128" y="11512607"/>
            <a:ext cx="265747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Gevorderd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Rechthoek 14"/>
          <p:cNvSpPr txBox="1"/>
          <p:nvPr/>
        </p:nvSpPr>
        <p:spPr>
          <a:xfrm>
            <a:off x="1049285" y="12534101"/>
            <a:ext cx="466088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Bron:</a:t>
            </a:r>
            <a:r>
              <a:rPr dirty="0" smtClean="0"/>
              <a:t> </a:t>
            </a:r>
            <a:r>
              <a:rPr dirty="0" err="1"/>
              <a:t>Nederlandse</a:t>
            </a:r>
            <a:r>
              <a:rPr dirty="0"/>
              <a:t> </a:t>
            </a:r>
            <a:r>
              <a:rPr dirty="0" err="1"/>
              <a:t>Kankerregistratie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eel 2…"/>
          <p:cNvSpPr txBox="1"/>
          <p:nvPr/>
        </p:nvSpPr>
        <p:spPr>
          <a:xfrm>
            <a:off x="1840805" y="5079646"/>
            <a:ext cx="16987232" cy="355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Deel 2</a:t>
            </a:r>
          </a:p>
          <a:p>
            <a:pPr algn="l">
              <a:defRPr sz="9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Huidige borstkanker-</a:t>
            </a:r>
          </a:p>
          <a:p>
            <a:pPr algn="l">
              <a:defRPr sz="90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screening in Nederland</a:t>
            </a:r>
          </a:p>
        </p:txBody>
      </p:sp>
      <p:pic>
        <p:nvPicPr>
          <p:cNvPr id="220" name="Boom_bw_4x4.jpg" descr="Boom_bw_4x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2528" y="3825666"/>
            <a:ext cx="9915735" cy="9915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creeningsprogramma"/>
          <p:cNvSpPr txBox="1"/>
          <p:nvPr/>
        </p:nvSpPr>
        <p:spPr>
          <a:xfrm>
            <a:off x="1206301" y="1187485"/>
            <a:ext cx="11734503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Screeningsprogramma</a:t>
            </a:r>
          </a:p>
        </p:txBody>
      </p:sp>
      <p:sp>
        <p:nvSpPr>
          <p:cNvPr id="223" name="Rechthoek"/>
          <p:cNvSpPr/>
          <p:nvPr/>
        </p:nvSpPr>
        <p:spPr>
          <a:xfrm>
            <a:off x="16411841" y="4013200"/>
            <a:ext cx="1571359" cy="74774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Eens in de twee jaar tussen leeftijd 50 en 74…"/>
          <p:cNvSpPr txBox="1"/>
          <p:nvPr/>
        </p:nvSpPr>
        <p:spPr>
          <a:xfrm>
            <a:off x="1473200" y="3332540"/>
            <a:ext cx="11514371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85800" lvl="1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nl-NL" dirty="0"/>
              <a:t>Sinds 1989 gefaseerd ingevoerd</a:t>
            </a:r>
          </a:p>
          <a:p>
            <a:pPr marL="685800" lvl="1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dirty="0"/>
              <a:t> </a:t>
            </a:r>
            <a:r>
              <a:rPr dirty="0" err="1"/>
              <a:t>Eens</a:t>
            </a:r>
            <a:r>
              <a:rPr dirty="0"/>
              <a:t> in de twee </a:t>
            </a:r>
            <a:r>
              <a:rPr dirty="0" err="1"/>
              <a:t>jaar</a:t>
            </a:r>
            <a:r>
              <a:rPr dirty="0"/>
              <a:t> </a:t>
            </a:r>
            <a:r>
              <a:rPr dirty="0" err="1"/>
              <a:t>tussen</a:t>
            </a:r>
            <a:r>
              <a:rPr dirty="0"/>
              <a:t> </a:t>
            </a:r>
            <a:r>
              <a:rPr dirty="0" err="1"/>
              <a:t>leeftijd</a:t>
            </a:r>
            <a:r>
              <a:rPr dirty="0"/>
              <a:t> 50 </a:t>
            </a:r>
            <a:r>
              <a:rPr dirty="0" err="1"/>
              <a:t>en</a:t>
            </a:r>
            <a:r>
              <a:rPr dirty="0"/>
              <a:t> 74</a:t>
            </a:r>
          </a:p>
          <a:p>
            <a:pPr marL="685800" lvl="1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Digitale</a:t>
            </a:r>
            <a:r>
              <a:rPr dirty="0"/>
              <a:t> </a:t>
            </a:r>
            <a:r>
              <a:rPr dirty="0" err="1"/>
              <a:t>mammografie</a:t>
            </a:r>
            <a:r>
              <a:rPr dirty="0"/>
              <a:t> </a:t>
            </a:r>
          </a:p>
        </p:txBody>
      </p:sp>
      <p:pic>
        <p:nvPicPr>
          <p:cNvPr id="2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9439" y="6936362"/>
            <a:ext cx="9835673" cy="5532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Voor- en nadelen van screening"/>
          <p:cNvSpPr txBox="1"/>
          <p:nvPr/>
        </p:nvSpPr>
        <p:spPr>
          <a:xfrm>
            <a:off x="1206301" y="1187485"/>
            <a:ext cx="16160056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4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Voor- en nadelen van screening</a:t>
            </a:r>
          </a:p>
        </p:txBody>
      </p:sp>
      <p:sp>
        <p:nvSpPr>
          <p:cNvPr id="228" name="Rechthoek"/>
          <p:cNvSpPr/>
          <p:nvPr/>
        </p:nvSpPr>
        <p:spPr>
          <a:xfrm>
            <a:off x="16411841" y="4051300"/>
            <a:ext cx="1571359" cy="74774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9" name="Voordelen…"/>
          <p:cNvSpPr txBox="1"/>
          <p:nvPr/>
        </p:nvSpPr>
        <p:spPr>
          <a:xfrm>
            <a:off x="1473200" y="3548050"/>
            <a:ext cx="9754084" cy="263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Voordelen</a:t>
            </a:r>
          </a:p>
          <a:p>
            <a:pPr marL="685800" lvl="1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Voorkomen borstkanker sterfgevallen</a:t>
            </a:r>
          </a:p>
          <a:p>
            <a:pPr marL="685800" lvl="1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Gewonnen levensjaren</a:t>
            </a:r>
          </a:p>
        </p:txBody>
      </p:sp>
      <p:sp>
        <p:nvSpPr>
          <p:cNvPr id="230" name="Nadelen…"/>
          <p:cNvSpPr txBox="1"/>
          <p:nvPr/>
        </p:nvSpPr>
        <p:spPr>
          <a:xfrm>
            <a:off x="12801600" y="3548050"/>
            <a:ext cx="11098924" cy="417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4200" b="1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Nadelen</a:t>
            </a:r>
          </a:p>
          <a:p>
            <a:pPr marL="685800" lvl="1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Fout-positieven</a:t>
            </a:r>
            <a:r>
              <a:rPr dirty="0"/>
              <a:t> </a:t>
            </a:r>
          </a:p>
          <a:p>
            <a:pPr marL="685800" lvl="1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Fout-negatieven</a:t>
            </a:r>
            <a:r>
              <a:rPr dirty="0"/>
              <a:t> </a:t>
            </a:r>
            <a:r>
              <a:rPr lang="nl-NL" dirty="0"/>
              <a:t>(intervalkankers)</a:t>
            </a:r>
            <a:endParaRPr dirty="0"/>
          </a:p>
          <a:p>
            <a:pPr marL="685800" lvl="1" indent="-228600" algn="l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4200">
                <a:solidFill>
                  <a:srgbClr val="192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Gevallen</a:t>
            </a:r>
            <a:r>
              <a:rPr dirty="0"/>
              <a:t> van overdiagnose </a:t>
            </a:r>
          </a:p>
        </p:txBody>
      </p:sp>
      <p:pic>
        <p:nvPicPr>
          <p:cNvPr id="2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7844" y="8211289"/>
            <a:ext cx="6917296" cy="4392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</p:bldLst>
  </p:timing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2225</Words>
  <Application>Microsoft Office PowerPoint</Application>
  <PresentationFormat>Aangepast</PresentationFormat>
  <Paragraphs>422</Paragraphs>
  <Slides>46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2" baseType="lpstr">
      <vt:lpstr>Arial</vt:lpstr>
      <vt:lpstr>Calibri</vt:lpstr>
      <vt:lpstr>Futura Condensed</vt:lpstr>
      <vt:lpstr>Helvetica Neue</vt:lpstr>
      <vt:lpstr>Helvetica Neue Medium</vt:lpstr>
      <vt:lpstr>30_BasicColor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V.D.V. Sankatsing</dc:creator>
  <cp:lastModifiedBy>V.D.V. Sankatsing</cp:lastModifiedBy>
  <cp:revision>118</cp:revision>
  <dcterms:modified xsi:type="dcterms:W3CDTF">2021-02-26T09:37:55Z</dcterms:modified>
</cp:coreProperties>
</file>